
<file path=[Content_Types].xml><?xml version="1.0" encoding="utf-8"?>
<Types xmlns="http://schemas.openxmlformats.org/package/2006/content-types">
  <Override PartName="/ppt/slides/slide18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9.xml" ContentType="application/vnd.openxmlformats-officedocument.presentationml.slide+xml"/>
  <Override PartName="/ppt/slides/slide14.xml" ContentType="application/vnd.openxmlformats-officedocument.presentationml.slide+xml"/>
  <Override PartName="/ppt/notesSlides/notesSlide9.xml" ContentType="application/vnd.openxmlformats-officedocument.presentationml.notesSlide+xml"/>
  <Default Extension="rels" ContentType="application/vnd.openxmlformats-package.relationships+xml"/>
  <Override PartName="/ppt/slides/slide5.xml" ContentType="application/vnd.openxmlformats-officedocument.presentationml.slide+xml"/>
  <Override PartName="/ppt/slides/slide10.xml" ContentType="application/vnd.openxmlformats-officedocument.presentationml.slide+xml"/>
  <Override PartName="/ppt/notesSlides/notesSlide12.xml" ContentType="application/vnd.openxmlformats-officedocument.presentationml.notesSlid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handoutMasters/handoutMaster1.xml" ContentType="application/vnd.openxmlformats-officedocument.presentationml.handoutMaster+xml"/>
  <Default Extension="jpeg" ContentType="image/jpeg"/>
  <Override PartName="/docProps/app.xml" ContentType="application/vnd.openxmlformats-officedocument.extended-properties+xml"/>
  <Override PartName="/ppt/theme/theme2.xml" ContentType="application/vnd.openxmlformats-officedocument.theme+xml"/>
  <Override PartName="/ppt/slideLayouts/slideLayout1.xml" ContentType="application/vnd.openxmlformats-officedocument.presentationml.slideLayout+xml"/>
  <Default Extension="xml" ContentType="application/xml"/>
  <Override PartName="/ppt/slides/slide19.xml" ContentType="application/vnd.openxmlformats-officedocument.presentationml.slide+xml"/>
  <Override PartName="/ppt/notesSlides/notesSlide5.xml" ContentType="application/vnd.openxmlformats-officedocument.presentationml.notesSlide+xml"/>
  <Override PartName="/ppt/tableStyles.xml" ContentType="application/vnd.openxmlformats-officedocument.presentationml.tableStyles+xml"/>
  <Override PartName="/ppt/slides/slide15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6.xml" ContentType="application/vnd.openxmlformats-officedocument.presentationml.slide+xml"/>
  <Override PartName="/docProps/core.xml" ContentType="application/vnd.openxmlformats-package.core-properties+xml"/>
  <Override PartName="/ppt/slides/slide11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2.xml" ContentType="application/vnd.openxmlformats-officedocument.presentationml.slide+xml"/>
  <Default Extension="png" ContentType="image/png"/>
  <Override PartName="/ppt/slideLayouts/slideLayout2.xml" ContentType="application/vnd.openxmlformats-officedocument.presentationml.slideLayout+xml"/>
  <Override PartName="/ppt/theme/theme3.xml" ContentType="application/vnd.openxmlformats-officedocument.theme+xml"/>
  <Override PartName="/ppt/notesSlides/notesSlide6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7.xml" ContentType="application/vnd.openxmlformats-officedocument.presentationml.slide+xml"/>
  <Override PartName="/ppt/presentation.xml" ContentType="application/vnd.openxmlformats-officedocument.presentationml.presentation.main+xml"/>
  <Override PartName="/ppt/slides/slide12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3.xml" ContentType="application/vnd.openxmlformats-officedocument.presentationml.slide+xml"/>
  <Override PartName="/ppt/slideLayouts/slideLayout3.xml" ContentType="application/vnd.openxmlformats-officedocument.presentationml.slideLayout+xml"/>
  <Override PartName="/ppt/slides/slide20.xml" ContentType="application/vnd.openxmlformats-officedocument.presentationml.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1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slides/slide13.xml" ContentType="application/vnd.openxmlformats-officedocument.presentationml.slide+xml"/>
  <Override PartName="/ppt/notesSlides/notesSlide8.xml" ContentType="application/vnd.openxmlformats-officedocument.presentationml.notesSlide+xml"/>
  <Override PartName="/ppt/notesSlides/notesSlide15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11.xml" ContentType="application/vnd.openxmlformats-officedocument.presentationml.notesSlide+xml"/>
  <Override PartName="/ppt/slideLayouts/slideLayout4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s/slide21.xml" ContentType="application/vnd.openxmlformats-officedocument.presentationml.slide+xml"/>
  <Default Extension="bin" ContentType="application/vnd.openxmlformats-officedocument.presentationml.printerSettings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firstSlideNum="0" showSpecialPlsOnTitleSld="0" saveSubsetFonts="1" autoCompressPictures="0">
  <p:sldMasterIdLst>
    <p:sldMasterId id="2147483648" r:id="rId1"/>
  </p:sldMasterIdLst>
  <p:notesMasterIdLst>
    <p:notesMasterId r:id="rId23"/>
  </p:notesMasterIdLst>
  <p:handoutMasterIdLst>
    <p:handoutMasterId r:id="rId24"/>
  </p:handoutMasterIdLst>
  <p:sldIdLst>
    <p:sldId id="257" r:id="rId2"/>
    <p:sldId id="256" r:id="rId3"/>
    <p:sldId id="259" r:id="rId4"/>
    <p:sldId id="276" r:id="rId5"/>
    <p:sldId id="258" r:id="rId6"/>
    <p:sldId id="260" r:id="rId7"/>
    <p:sldId id="261" r:id="rId8"/>
    <p:sldId id="277" r:id="rId9"/>
    <p:sldId id="278" r:id="rId10"/>
    <p:sldId id="262" r:id="rId11"/>
    <p:sldId id="263" r:id="rId12"/>
    <p:sldId id="266" r:id="rId13"/>
    <p:sldId id="267" r:id="rId14"/>
    <p:sldId id="268" r:id="rId15"/>
    <p:sldId id="280" r:id="rId16"/>
    <p:sldId id="272" r:id="rId17"/>
    <p:sldId id="274" r:id="rId18"/>
    <p:sldId id="271" r:id="rId19"/>
    <p:sldId id="283" r:id="rId20"/>
    <p:sldId id="281" r:id="rId21"/>
    <p:sldId id="282" r:id="rId2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extLst>
    <p:ext uri="{E76CE94A-603C-4142-B9EB-6D1370010A27}">
      <p14:discardImageEditData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0"/>
    </p:ext>
    <p:ext uri="{D31A062A-798A-4329-ABDD-BBA856620510}">
      <p14:defaultImageDpi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lastView="sldThumbnailView">
  <p:normalViewPr>
    <p:restoredLeft sz="15620"/>
    <p:restoredTop sz="94660"/>
  </p:normalViewPr>
  <p:slideViewPr>
    <p:cSldViewPr snapToGrid="0" snapToObjects="1">
      <p:cViewPr varScale="1">
        <p:scale>
          <a:sx n="120" d="100"/>
          <a:sy n="120" d="100"/>
        </p:scale>
        <p:origin x="-552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 snapToGrid="0" snapToObjects="1">
      <p:cViewPr varScale="1">
        <p:scale>
          <a:sx n="122" d="100"/>
          <a:sy n="122" d="100"/>
        </p:scale>
        <p:origin x="-2488" y="-120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notesMaster" Target="notesMasters/notesMaster1.xml"/><Relationship Id="rId24" Type="http://schemas.openxmlformats.org/officeDocument/2006/relationships/handoutMaster" Target="handoutMasters/handoutMaster1.xml"/><Relationship Id="rId25" Type="http://schemas.openxmlformats.org/officeDocument/2006/relationships/printerSettings" Target="printerSettings/printerSettings1.bin"/><Relationship Id="rId26" Type="http://schemas.openxmlformats.org/officeDocument/2006/relationships/presProps" Target="presProps.xml"/><Relationship Id="rId27" Type="http://schemas.openxmlformats.org/officeDocument/2006/relationships/viewProps" Target="viewProps.xml"/><Relationship Id="rId28" Type="http://schemas.openxmlformats.org/officeDocument/2006/relationships/theme" Target="theme/theme1.xml"/><Relationship Id="rId29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image" Target="../media/image3.png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533400" y="404813"/>
            <a:ext cx="2667000" cy="3603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xmlns:p="http://schemas.openxmlformats.org/presentationml/2006/main" xmlns:r="http://schemas.openxmlformats.org/officeDocument/2006/relationships" xmlns:a="http://schemas.openxmlformats.org/drawingml/2006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smtClean="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657600" y="8534400"/>
            <a:ext cx="1952625" cy="360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xmlns:p="http://schemas.openxmlformats.org/presentationml/2006/main" xmlns:r="http://schemas.openxmlformats.org/officeDocument/2006/relationships" xmlns:a="http://schemas.openxmlformats.org/drawingml/2006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3581400" y="381000"/>
            <a:ext cx="2714625" cy="360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xmlns:p="http://schemas.openxmlformats.org/presentationml/2006/main" xmlns:r="http://schemas.openxmlformats.org/officeDocument/2006/relationships" xmlns:a="http://schemas.openxmlformats.org/drawingml/2006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5715000" y="8534400"/>
            <a:ext cx="609600" cy="360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xmlns:p="http://schemas.openxmlformats.org/presentationml/2006/main" xmlns:r="http://schemas.openxmlformats.org/officeDocument/2006/relationships" xmlns:a="http://schemas.openxmlformats.org/drawingml/2006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>
                <a:cs typeface="+mn-cs"/>
              </a:defRPr>
            </a:lvl1pPr>
          </a:lstStyle>
          <a:p>
            <a:pPr>
              <a:defRPr/>
            </a:pPr>
            <a:fld id="{7CB769E3-15A0-2A47-B5FD-567AEF3F6DC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10" name="Picture 6" descr="IGov-SmallLogo.ti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76250" y="8316913"/>
            <a:ext cx="1660525" cy="604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801690918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image" Target="../media/image3.png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457200" y="249238"/>
            <a:ext cx="2971800" cy="3603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xmlns:p="http://schemas.openxmlformats.org/presentationml/2006/main" xmlns:r="http://schemas.openxmlformats.org/officeDocument/2006/relationships" xmlns:a="http://schemas.openxmlformats.org/drawingml/2006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smtClean="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62400" y="8534400"/>
            <a:ext cx="1800225" cy="360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xmlns:p="http://schemas.openxmlformats.org/presentationml/2006/main" xmlns:r="http://schemas.openxmlformats.org/officeDocument/2006/relationships" xmlns:a="http://schemas.openxmlformats.org/drawingml/2006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7620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1"/>
            </a:ext>
          </a:extLst>
        </p:spPr>
      </p:sp>
      <p:sp>
        <p:nvSpPr>
          <p:cNvPr id="1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457200" y="4572000"/>
            <a:ext cx="5943600" cy="3657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xmlns:p="http://schemas.openxmlformats.org/presentationml/2006/main" xmlns:r="http://schemas.openxmlformats.org/officeDocument/2006/relationships" xmlns:a="http://schemas.openxmlformats.org/drawingml/2006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1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3581400" y="228600"/>
            <a:ext cx="2819400" cy="360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xmlns:p="http://schemas.openxmlformats.org/presentationml/2006/main" xmlns:r="http://schemas.openxmlformats.org/officeDocument/2006/relationships" xmlns:a="http://schemas.openxmlformats.org/drawingml/2006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867400" y="8534400"/>
            <a:ext cx="533400" cy="360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xmlns:p="http://schemas.openxmlformats.org/presentationml/2006/main" xmlns:r="http://schemas.openxmlformats.org/officeDocument/2006/relationships" xmlns:a="http://schemas.openxmlformats.org/drawingml/2006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>
                <a:cs typeface="+mn-cs"/>
              </a:defRPr>
            </a:lvl1pPr>
          </a:lstStyle>
          <a:p>
            <a:pPr>
              <a:defRPr/>
            </a:pPr>
            <a:fld id="{3654E19E-F539-B84A-AC84-AD99804CB61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14" name="Picture 1" descr="IGov-SmallLogo.ti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76250" y="8316913"/>
            <a:ext cx="1660525" cy="604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495904084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Europe’s power mix is changing – renewables is the big winner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654E19E-F539-B84A-AC84-AD99804CB61F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400504638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Europe is not really using less energy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654E19E-F539-B84A-AC84-AD99804CB61F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58939255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But investment is really changing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654E19E-F539-B84A-AC84-AD99804CB61F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42214300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Europe is</a:t>
            </a:r>
            <a:r>
              <a:rPr lang="en-GB" baseline="0" dirty="0" smtClean="0"/>
              <a:t> becoming much more integrated </a:t>
            </a:r>
            <a:endParaRPr lang="en-GB" dirty="0" smtClean="0"/>
          </a:p>
          <a:p>
            <a:r>
              <a:rPr lang="en-GB" dirty="0" smtClean="0"/>
              <a:t>Interconnection helps</a:t>
            </a:r>
            <a:r>
              <a:rPr lang="en-GB" baseline="0" dirty="0" smtClean="0"/>
              <a:t> an efficient use of energy </a:t>
            </a:r>
          </a:p>
          <a:p>
            <a:r>
              <a:rPr lang="en-GB" baseline="0" dirty="0" smtClean="0"/>
              <a:t>Also means less need for capacity investment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654E19E-F539-B84A-AC84-AD99804CB61F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62474581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What happens in the 2030 package – the next</a:t>
            </a:r>
            <a:r>
              <a:rPr lang="en-GB" baseline="0" dirty="0" smtClean="0"/>
              <a:t> big EU energy policy will have major impact on funding / policies </a:t>
            </a:r>
            <a:r>
              <a:rPr lang="en-GB" baseline="0" dirty="0" err="1" smtClean="0"/>
              <a:t>etc</a:t>
            </a:r>
            <a:r>
              <a:rPr lang="en-GB" baseline="0" dirty="0" smtClean="0"/>
              <a:t>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654E19E-F539-B84A-AC84-AD99804CB61F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45994075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Some countries are undergoing fundamental</a:t>
            </a:r>
            <a:r>
              <a:rPr lang="en-GB" baseline="0" dirty="0" smtClean="0"/>
              <a:t> change and that is causing all sorts of impacts outside of those countries </a:t>
            </a:r>
            <a:r>
              <a:rPr lang="en-GB" baseline="0" dirty="0" err="1" smtClean="0"/>
              <a:t>eg</a:t>
            </a:r>
            <a:r>
              <a:rPr lang="en-GB" baseline="0" dirty="0" smtClean="0"/>
              <a:t> UK </a:t>
            </a:r>
          </a:p>
          <a:p>
            <a:r>
              <a:rPr lang="en-GB" baseline="0" dirty="0" smtClean="0"/>
              <a:t>These changes are: </a:t>
            </a:r>
          </a:p>
          <a:p>
            <a:r>
              <a:rPr lang="en-GB" baseline="0" dirty="0" smtClean="0"/>
              <a:t>As variable power increases it pushes fossil fuels out of the electricity market because of zero marginal costs – </a:t>
            </a:r>
          </a:p>
          <a:p>
            <a:r>
              <a:rPr lang="en-GB" baseline="0" dirty="0" smtClean="0"/>
              <a:t>THEN</a:t>
            </a:r>
          </a:p>
          <a:p>
            <a:r>
              <a:rPr lang="en-GB" baseline="0" dirty="0" smtClean="0"/>
              <a:t>As variable power increases at peak times, it brings down the wholesale cost of electricity – where fossil fuel companies make their profits</a:t>
            </a:r>
          </a:p>
          <a:p>
            <a:r>
              <a:rPr lang="en-GB" baseline="0" dirty="0" smtClean="0"/>
              <a:t>SO</a:t>
            </a:r>
          </a:p>
          <a:p>
            <a:r>
              <a:rPr lang="en-GB" baseline="0" dirty="0" smtClean="0"/>
              <a:t>The combination of displacing fossil fuels AND bringing down prices is causing major problems for the big German utilities</a:t>
            </a:r>
          </a:p>
          <a:p>
            <a:r>
              <a:rPr lang="en-GB" baseline="0" dirty="0" smtClean="0"/>
              <a:t>AND </a:t>
            </a:r>
          </a:p>
          <a:p>
            <a:r>
              <a:rPr lang="en-GB" baseline="0" dirty="0" smtClean="0"/>
              <a:t>This is leading to the financial analysts to start to question whether the centralised utility model is past its sell by date</a:t>
            </a:r>
          </a:p>
          <a:p>
            <a:r>
              <a:rPr lang="en-GB" baseline="0" dirty="0" smtClean="0"/>
              <a:t>AND </a:t>
            </a:r>
          </a:p>
          <a:p>
            <a:r>
              <a:rPr lang="en-GB" baseline="0" dirty="0" smtClean="0"/>
              <a:t>Causing utilities to change</a:t>
            </a:r>
          </a:p>
          <a:p>
            <a:r>
              <a:rPr lang="en-GB" baseline="0" dirty="0" smtClean="0"/>
              <a:t>AND </a:t>
            </a:r>
          </a:p>
          <a:p>
            <a:r>
              <a:rPr lang="en-GB" baseline="0" dirty="0" smtClean="0"/>
              <a:t>Causing others</a:t>
            </a:r>
          </a:p>
          <a:p>
            <a:r>
              <a:rPr lang="en-GB" baseline="0" dirty="0" smtClean="0"/>
              <a:t>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654E19E-F539-B84A-AC84-AD99804CB61F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71684361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Wholesale prices have dropped by about 40%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654E19E-F539-B84A-AC84-AD99804CB61F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67737193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The large European energy utilities are</a:t>
            </a:r>
            <a:r>
              <a:rPr lang="en-GB" baseline="0" dirty="0" smtClean="0"/>
              <a:t> hurting – profits are down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654E19E-F539-B84A-AC84-AD99804CB61F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68813264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Shares</a:t>
            </a:r>
            <a:r>
              <a:rPr lang="en-GB" baseline="0" dirty="0" smtClean="0"/>
              <a:t> are down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654E19E-F539-B84A-AC84-AD99804CB61F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97841712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err="1" smtClean="0"/>
              <a:t>E.on</a:t>
            </a:r>
            <a:r>
              <a:rPr lang="en-GB" baseline="0" dirty="0" smtClean="0"/>
              <a:t> has </a:t>
            </a:r>
            <a:r>
              <a:rPr lang="en-GB" baseline="0" dirty="0" err="1" smtClean="0"/>
              <a:t>seperated</a:t>
            </a:r>
            <a:r>
              <a:rPr lang="en-GB" baseline="0" dirty="0" smtClean="0"/>
              <a:t> out its company in order to maximise investment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654E19E-F539-B84A-AC84-AD99804CB61F}" type="slidenum">
              <a:rPr lang="en-US" smtClean="0"/>
              <a:pPr>
                <a:defRPr/>
              </a:pPr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72418189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Self reinforcing </a:t>
            </a:r>
          </a:p>
          <a:p>
            <a:r>
              <a:rPr lang="en-GB" sz="2400" dirty="0" smtClean="0"/>
              <a:t>Privatised structure designed as no-risk, no-fail for newly privatised  companies</a:t>
            </a:r>
          </a:p>
          <a:p>
            <a:r>
              <a:rPr lang="en-GB" sz="2400" dirty="0" smtClean="0"/>
              <a:t>Network incentives</a:t>
            </a:r>
          </a:p>
          <a:p>
            <a:r>
              <a:rPr lang="en-GB" sz="2400" dirty="0" smtClean="0"/>
              <a:t>Electricity market rules </a:t>
            </a:r>
          </a:p>
          <a:p>
            <a:r>
              <a:rPr lang="en-GB" sz="2400" dirty="0" smtClean="0"/>
              <a:t>Liquidity issues </a:t>
            </a:r>
          </a:p>
          <a:p>
            <a:pPr lvl="1"/>
            <a:r>
              <a:rPr lang="en-GB" sz="2000" dirty="0" smtClean="0"/>
              <a:t>Sticky customers</a:t>
            </a:r>
          </a:p>
          <a:p>
            <a:pPr lvl="1"/>
            <a:r>
              <a:rPr lang="en-GB" sz="2000" dirty="0" smtClean="0"/>
              <a:t>Within markets </a:t>
            </a:r>
            <a:r>
              <a:rPr lang="en-GB" sz="2000" dirty="0" err="1" smtClean="0"/>
              <a:t>ie</a:t>
            </a:r>
            <a:r>
              <a:rPr lang="en-GB" sz="2000" dirty="0" smtClean="0"/>
              <a:t> ability to buy and sell and transparency of electricity price</a:t>
            </a:r>
          </a:p>
          <a:p>
            <a:r>
              <a:rPr lang="en-GB" sz="2400" dirty="0" smtClean="0"/>
              <a:t>Vertical Integration</a:t>
            </a:r>
          </a:p>
          <a:p>
            <a:r>
              <a:rPr lang="en-GB" sz="2400" dirty="0" smtClean="0"/>
              <a:t>Codes and Licenses</a:t>
            </a:r>
          </a:p>
          <a:p>
            <a:r>
              <a:rPr lang="en-GB" sz="2400" dirty="0" smtClean="0"/>
              <a:t>Supplier Hub Model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654E19E-F539-B84A-AC84-AD99804CB61F}" type="slidenum">
              <a:rPr lang="en-US" smtClean="0"/>
              <a:pPr>
                <a:defRPr/>
              </a:pPr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87376559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Difficult to break in AS</a:t>
            </a:r>
            <a:r>
              <a:rPr lang="en-GB" baseline="0" dirty="0" smtClean="0"/>
              <a:t> need customers to sell to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654E19E-F539-B84A-AC84-AD99804CB61F}" type="slidenum">
              <a:rPr lang="en-US" smtClean="0"/>
              <a:pPr>
                <a:defRPr/>
              </a:pPr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41395449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It is getting better but switching still a problem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654E19E-F539-B84A-AC84-AD99804CB61F}" type="slidenum">
              <a:rPr lang="en-US" smtClean="0"/>
              <a:pPr>
                <a:defRPr/>
              </a:pPr>
              <a:t>16</a:t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This is a Tempus Energy Slide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654E19E-F539-B84A-AC84-AD99804CB61F}" type="slidenum">
              <a:rPr lang="en-US" smtClean="0"/>
              <a:pPr>
                <a:defRPr/>
              </a:pPr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50596404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Notes – </a:t>
            </a:r>
            <a:r>
              <a:rPr lang="en-GB" b="1" dirty="0" smtClean="0"/>
              <a:t>include key themes on this slide</a:t>
            </a:r>
            <a:r>
              <a:rPr lang="en-GB" dirty="0" smtClean="0"/>
              <a:t>: </a:t>
            </a:r>
          </a:p>
          <a:p>
            <a:pPr marL="228600" indent="-228600">
              <a:buAutoNum type="arabicPeriod"/>
            </a:pPr>
            <a:r>
              <a:rPr lang="en-GB" baseline="0" dirty="0" smtClean="0"/>
              <a:t>It is widely recognised (i.e. official UK and EU policy) that we need to reduce demand, increase energy efficiency and have greater flexibility of demand</a:t>
            </a:r>
          </a:p>
          <a:p>
            <a:pPr marL="228600" indent="-228600">
              <a:buAutoNum type="arabicPeriod"/>
            </a:pPr>
            <a:r>
              <a:rPr lang="en-GB" baseline="0" dirty="0" smtClean="0"/>
              <a:t>There are some energy objectives and policies in place that meet to these ends</a:t>
            </a:r>
          </a:p>
          <a:p>
            <a:pPr marL="228600" indent="-228600">
              <a:buAutoNum type="arabicPeriod"/>
            </a:pPr>
            <a:r>
              <a:rPr lang="en-GB" baseline="0" dirty="0" smtClean="0"/>
              <a:t>However the underlying energy system is supply oriented (centralised, SOS and privatised)</a:t>
            </a:r>
          </a:p>
          <a:p>
            <a:pPr marL="228600" indent="-228600">
              <a:buAutoNum type="arabicPeriod"/>
            </a:pPr>
            <a:r>
              <a:rPr lang="en-GB" baseline="0" dirty="0" smtClean="0"/>
              <a:t>The system is locked in and there is resistance to moving towards a demand oriented system – we are argue that much current governance tends to reinforce these elements of the current system and distorts, weakens or blocks demand policies</a:t>
            </a:r>
            <a:endParaRPr lang="en-GB" dirty="0" smtClean="0"/>
          </a:p>
          <a:p>
            <a:endParaRPr lang="en-GB" baseline="0" dirty="0" smtClean="0"/>
          </a:p>
          <a:p>
            <a:r>
              <a:rPr lang="en-GB" sz="1600" dirty="0" smtClean="0"/>
              <a:t>Demand side focus in policy</a:t>
            </a:r>
          </a:p>
          <a:p>
            <a:pPr lvl="1"/>
            <a:r>
              <a:rPr lang="en-GB" sz="1600" dirty="0" smtClean="0"/>
              <a:t>Carbon Plan: aim to cut per capita energy use by 20-50% by 2050</a:t>
            </a:r>
          </a:p>
          <a:p>
            <a:pPr lvl="1"/>
            <a:r>
              <a:rPr lang="en-GB" sz="1600" dirty="0" smtClean="0"/>
              <a:t>Electricity Demand Reduction (</a:t>
            </a:r>
            <a:r>
              <a:rPr lang="en-GB" sz="1600" dirty="0" err="1" smtClean="0"/>
              <a:t>eg</a:t>
            </a:r>
            <a:r>
              <a:rPr lang="en-GB" sz="1600" dirty="0" smtClean="0"/>
              <a:t> DECC programme, Energy Efficiency Strategy </a:t>
            </a:r>
            <a:r>
              <a:rPr lang="en-GB" sz="1600" dirty="0" err="1" smtClean="0"/>
              <a:t>etc</a:t>
            </a:r>
            <a:r>
              <a:rPr lang="en-GB" sz="1600" dirty="0" smtClean="0"/>
              <a:t>)</a:t>
            </a:r>
          </a:p>
          <a:p>
            <a:pPr lvl="1"/>
            <a:r>
              <a:rPr lang="en-GB" sz="1600" dirty="0" smtClean="0"/>
              <a:t>EU Energy efficiency target (non-binding 20% by 2020 against 2007 BAU projection); UK target (18% reduction against 2007 BAU projection)</a:t>
            </a:r>
          </a:p>
          <a:p>
            <a:pPr lvl="1"/>
            <a:r>
              <a:rPr lang="en-GB" sz="1600" dirty="0" err="1" smtClean="0"/>
              <a:t>Ofgem</a:t>
            </a:r>
            <a:r>
              <a:rPr lang="en-GB" sz="1600" dirty="0" smtClean="0"/>
              <a:t> objective of facilitating demand side response</a:t>
            </a:r>
          </a:p>
          <a:p>
            <a:pPr lvl="1"/>
            <a:r>
              <a:rPr lang="en-GB" sz="1600" dirty="0" smtClean="0"/>
              <a:t>Green Deal</a:t>
            </a:r>
          </a:p>
          <a:p>
            <a:endParaRPr lang="en-GB" sz="1600" dirty="0" smtClean="0"/>
          </a:p>
          <a:p>
            <a:r>
              <a:rPr lang="en-GB" sz="1600" dirty="0" smtClean="0"/>
              <a:t>A working hypothesis</a:t>
            </a:r>
          </a:p>
          <a:p>
            <a:pPr lvl="1"/>
            <a:r>
              <a:rPr lang="en-GB" sz="1600" dirty="0" smtClean="0"/>
              <a:t>Design and effectiveness of particular policies depends on underlying energy policy paradigm, and rules and incentives created by governance of the wider energy system</a:t>
            </a:r>
          </a:p>
          <a:p>
            <a:pPr lvl="1"/>
            <a:r>
              <a:rPr lang="en-GB" sz="1600" dirty="0" smtClean="0"/>
              <a:t>The UK has a centralised, supply-oriented system (now privatised) with a high degree of inertia</a:t>
            </a:r>
          </a:p>
          <a:p>
            <a:pPr lvl="1"/>
            <a:r>
              <a:rPr lang="en-GB" sz="1600" dirty="0" smtClean="0"/>
              <a:t>The effects of policies are distorted, weakened or blocked by underlying rules and incentives</a:t>
            </a:r>
          </a:p>
          <a:p>
            <a:pPr lvl="1"/>
            <a:r>
              <a:rPr lang="en-GB" sz="1600" dirty="0" smtClean="0"/>
              <a:t>Some policy change but limited practice change</a:t>
            </a:r>
          </a:p>
          <a:p>
            <a:pPr lvl="1"/>
            <a:r>
              <a:rPr lang="en-GB" sz="1600" dirty="0" smtClean="0"/>
              <a:t>Drivers of change come mainly from </a:t>
            </a:r>
            <a:r>
              <a:rPr lang="en-GB" sz="1600" i="1" dirty="0" smtClean="0"/>
              <a:t>outside</a:t>
            </a:r>
            <a:r>
              <a:rPr lang="en-GB" sz="1600" dirty="0" smtClean="0"/>
              <a:t> the system (e.g. Climate Change)</a:t>
            </a:r>
            <a:endParaRPr lang="en-GB" sz="1600" b="1" dirty="0" smtClean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654E19E-F539-B84A-AC84-AD99804CB61F}" type="slidenum">
              <a:rPr lang="en-US" smtClean="0"/>
              <a:pPr>
                <a:defRPr/>
              </a:pPr>
              <a:t>18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7" descr="IGov-LargeColour-Display.tif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3175"/>
            <a:ext cx="9144000" cy="5468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Rectangle 33"/>
          <p:cNvSpPr>
            <a:spLocks noChangeArrowheads="1"/>
          </p:cNvSpPr>
          <p:nvPr userDrawn="1"/>
        </p:nvSpPr>
        <p:spPr bwMode="auto">
          <a:xfrm>
            <a:off x="5284788" y="3924300"/>
            <a:ext cx="1841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endParaRPr lang="en-US">
              <a:cs typeface="+mn-cs"/>
            </a:endParaRPr>
          </a:p>
        </p:txBody>
      </p:sp>
      <p:pic>
        <p:nvPicPr>
          <p:cNvPr id="13" name="Picture 9" descr="IGov-SmallLogo.tif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6725" y="5457825"/>
            <a:ext cx="3157538" cy="115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10" descr="IGov-Sponsor-Logos.tif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129338" y="5929313"/>
            <a:ext cx="2644775" cy="615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Title 1"/>
          <p:cNvSpPr>
            <a:spLocks noGrp="1"/>
          </p:cNvSpPr>
          <p:nvPr>
            <p:ph type="ctrTitle"/>
          </p:nvPr>
        </p:nvSpPr>
        <p:spPr>
          <a:xfrm>
            <a:off x="466725" y="499241"/>
            <a:ext cx="8210550" cy="3101209"/>
          </a:xfrm>
        </p:spPr>
        <p:txBody>
          <a:bodyPr/>
          <a:lstStyle>
            <a:lvl1pPr algn="ctr">
              <a:defRPr sz="4400">
                <a:solidFill>
                  <a:schemeClr val="bg1"/>
                </a:solidFill>
              </a:defRPr>
            </a:lvl1pPr>
          </a:lstStyle>
          <a:p>
            <a:r>
              <a:rPr lang="en-GB" smtClean="0"/>
              <a:t>Click to edit Master title style</a:t>
            </a:r>
            <a:endParaRPr lang="en-US" dirty="0"/>
          </a:p>
        </p:txBody>
      </p:sp>
      <p:sp>
        <p:nvSpPr>
          <p:cNvPr id="18" name="Subtitle 2"/>
          <p:cNvSpPr>
            <a:spLocks noGrp="1"/>
          </p:cNvSpPr>
          <p:nvPr>
            <p:ph type="subTitle" idx="4294967295"/>
          </p:nvPr>
        </p:nvSpPr>
        <p:spPr>
          <a:xfrm>
            <a:off x="466725" y="3675984"/>
            <a:ext cx="8210550" cy="974834"/>
          </a:xfrm>
        </p:spPr>
        <p:txBody>
          <a:bodyPr anchor="ctr" anchorCtr="0"/>
          <a:lstStyle>
            <a:lvl1pPr marL="0" indent="0" algn="ctr">
              <a:buNone/>
              <a:defRPr sz="1400" b="0">
                <a:solidFill>
                  <a:srgbClr val="FFFFFF"/>
                </a:solidFill>
              </a:defRPr>
            </a:lvl1pPr>
          </a:lstStyle>
          <a:p>
            <a:r>
              <a:rPr lang="en-GB" dirty="0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6044581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481888" y="6489700"/>
            <a:ext cx="900112" cy="252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xmlns:p="http://schemas.openxmlformats.org/presentationml/2006/main" xmlns:r="http://schemas.openxmlformats.org/officeDocument/2006/relationships" xmlns:a="http://schemas.openxmlformats.org/drawingml/2006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 smtClean="0">
                <a:solidFill>
                  <a:schemeClr val="bg1"/>
                </a:solidFill>
                <a:cs typeface="+mn-cs"/>
              </a:defRPr>
            </a:lvl1pPr>
          </a:lstStyle>
          <a:p>
            <a:pPr>
              <a:defRPr/>
            </a:pPr>
            <a:fld id="{B0C1C5ED-84FD-4F45-AA2B-03A5AE590F94}" type="datetime1">
              <a:rPr lang="en-GB" smtClean="0"/>
              <a:pPr>
                <a:defRPr/>
              </a:pPr>
              <a:t>2/10/15</a:t>
            </a:fld>
            <a:endParaRPr lang="en-US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586288" y="6489700"/>
            <a:ext cx="2895600" cy="252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xmlns:p="http://schemas.openxmlformats.org/presentationml/2006/main" xmlns:r="http://schemas.openxmlformats.org/officeDocument/2006/relationships" xmlns:a="http://schemas.openxmlformats.org/drawingml/2006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 smtClean="0">
                <a:solidFill>
                  <a:schemeClr val="bg1"/>
                </a:solidFill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367713" y="6489700"/>
            <a:ext cx="457200" cy="252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xmlns:p="http://schemas.openxmlformats.org/presentationml/2006/main" xmlns:r="http://schemas.openxmlformats.org/officeDocument/2006/relationships" xmlns:a="http://schemas.openxmlformats.org/drawingml/2006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 smtClean="0">
                <a:solidFill>
                  <a:schemeClr val="bg1"/>
                </a:solidFill>
                <a:cs typeface="+mn-cs"/>
              </a:defRPr>
            </a:lvl1pPr>
          </a:lstStyle>
          <a:p>
            <a:pPr>
              <a:defRPr/>
            </a:pPr>
            <a:fld id="{62FB907A-0930-1A4C-B50A-A864A11C60F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1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5613" y="270630"/>
            <a:ext cx="8231187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xmlns:p="http://schemas.openxmlformats.org/presentationml/2006/main" xmlns:r="http://schemas.openxmlformats.org/officeDocument/2006/relationships" xmlns:a="http://schemas.openxmlformats.org/drawingml/2006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title style</a:t>
            </a:r>
            <a:endParaRPr lang="en-US" dirty="0"/>
          </a:p>
        </p:txBody>
      </p:sp>
      <p:sp>
        <p:nvSpPr>
          <p:cNvPr id="12" name="Rectangle 3"/>
          <p:cNvSpPr>
            <a:spLocks noGrp="1" noChangeArrowheads="1"/>
          </p:cNvSpPr>
          <p:nvPr>
            <p:ph idx="1"/>
          </p:nvPr>
        </p:nvSpPr>
        <p:spPr bwMode="auto">
          <a:xfrm>
            <a:off x="455613" y="1041389"/>
            <a:ext cx="8231187" cy="49495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xmlns:p="http://schemas.openxmlformats.org/presentationml/2006/main" xmlns:r="http://schemas.openxmlformats.org/officeDocument/2006/relationships" xmlns:a="http://schemas.openxmlformats.org/drawingml/2006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42206721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481888" y="6489700"/>
            <a:ext cx="900112" cy="252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xmlns:p="http://schemas.openxmlformats.org/presentationml/2006/main" xmlns:r="http://schemas.openxmlformats.org/officeDocument/2006/relationships" xmlns:a="http://schemas.openxmlformats.org/drawingml/2006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 smtClean="0">
                <a:solidFill>
                  <a:schemeClr val="bg1"/>
                </a:solidFill>
                <a:cs typeface="+mn-cs"/>
              </a:defRPr>
            </a:lvl1pPr>
          </a:lstStyle>
          <a:p>
            <a:pPr>
              <a:defRPr/>
            </a:pPr>
            <a:fld id="{989D1441-41D1-394D-8F3B-E11E9E176D7B}" type="datetime1">
              <a:rPr lang="en-GB" smtClean="0"/>
              <a:pPr>
                <a:defRPr/>
              </a:pPr>
              <a:t>2/10/15</a:t>
            </a:fld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586288" y="6489700"/>
            <a:ext cx="2895600" cy="252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xmlns:p="http://schemas.openxmlformats.org/presentationml/2006/main" xmlns:r="http://schemas.openxmlformats.org/officeDocument/2006/relationships" xmlns:a="http://schemas.openxmlformats.org/drawingml/2006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 smtClean="0">
                <a:solidFill>
                  <a:schemeClr val="bg1"/>
                </a:solidFill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367713" y="6489700"/>
            <a:ext cx="457200" cy="252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xmlns:p="http://schemas.openxmlformats.org/presentationml/2006/main" xmlns:r="http://schemas.openxmlformats.org/officeDocument/2006/relationships" xmlns:a="http://schemas.openxmlformats.org/drawingml/2006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 smtClean="0">
                <a:solidFill>
                  <a:schemeClr val="bg1"/>
                </a:solidFill>
                <a:cs typeface="+mn-cs"/>
              </a:defRPr>
            </a:lvl1pPr>
          </a:lstStyle>
          <a:p>
            <a:pPr>
              <a:defRPr/>
            </a:pPr>
            <a:fld id="{62FB907A-0930-1A4C-B50A-A864A11C60F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9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5613" y="270630"/>
            <a:ext cx="8231187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xmlns:p="http://schemas.openxmlformats.org/presentationml/2006/main" xmlns:r="http://schemas.openxmlformats.org/officeDocument/2006/relationships" xmlns:a="http://schemas.openxmlformats.org/drawingml/2006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2583724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481888" y="6489700"/>
            <a:ext cx="900112" cy="252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xmlns:p="http://schemas.openxmlformats.org/presentationml/2006/main" xmlns:r="http://schemas.openxmlformats.org/officeDocument/2006/relationships" xmlns:a="http://schemas.openxmlformats.org/drawingml/2006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 smtClean="0">
                <a:solidFill>
                  <a:schemeClr val="bg1"/>
                </a:solidFill>
                <a:cs typeface="+mn-cs"/>
              </a:defRPr>
            </a:lvl1pPr>
          </a:lstStyle>
          <a:p>
            <a:pPr>
              <a:defRPr/>
            </a:pPr>
            <a:fld id="{A3E5F958-4033-F84F-9A9D-28FC1D80F57A}" type="datetime1">
              <a:rPr lang="en-GB" smtClean="0"/>
              <a:pPr>
                <a:defRPr/>
              </a:pPr>
              <a:t>2/10/15</a:t>
            </a:fld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586288" y="6489700"/>
            <a:ext cx="2895600" cy="252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xmlns:p="http://schemas.openxmlformats.org/presentationml/2006/main" xmlns:r="http://schemas.openxmlformats.org/officeDocument/2006/relationships" xmlns:a="http://schemas.openxmlformats.org/drawingml/2006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 smtClean="0">
                <a:solidFill>
                  <a:schemeClr val="bg1"/>
                </a:solidFill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367713" y="6489700"/>
            <a:ext cx="457200" cy="252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xmlns:p="http://schemas.openxmlformats.org/presentationml/2006/main" xmlns:r="http://schemas.openxmlformats.org/officeDocument/2006/relationships" xmlns:a="http://schemas.openxmlformats.org/drawingml/2006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 smtClean="0">
                <a:solidFill>
                  <a:schemeClr val="bg1"/>
                </a:solidFill>
                <a:cs typeface="+mn-cs"/>
              </a:defRPr>
            </a:lvl1pPr>
          </a:lstStyle>
          <a:p>
            <a:pPr>
              <a:defRPr/>
            </a:pPr>
            <a:fld id="{62FB907A-0930-1A4C-B50A-A864A11C60F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1997414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theme" Target="../theme/theme1.xml"/><Relationship Id="rId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1" descr="IGov-Small-Footer.tif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6072188"/>
            <a:ext cx="9144000" cy="785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5613" y="270630"/>
            <a:ext cx="8231187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xmlns:p="http://schemas.openxmlformats.org/presentationml/2006/main" xmlns:r="http://schemas.openxmlformats.org/officeDocument/2006/relationships" xmlns:a="http://schemas.openxmlformats.org/drawingml/2006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title style</a:t>
            </a:r>
            <a:endParaRPr lang="en-US" dirty="0"/>
          </a:p>
        </p:txBody>
      </p:sp>
      <p:sp>
        <p:nvSpPr>
          <p:cNvPr id="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5613" y="1041389"/>
            <a:ext cx="8231187" cy="49495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xmlns:p="http://schemas.openxmlformats.org/presentationml/2006/main" xmlns:r="http://schemas.openxmlformats.org/officeDocument/2006/relationships" xmlns:a="http://schemas.openxmlformats.org/drawingml/2006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 dirty="0"/>
          </a:p>
        </p:txBody>
      </p:sp>
      <p:sp>
        <p:nvSpPr>
          <p:cNvPr id="1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481888" y="6489700"/>
            <a:ext cx="900112" cy="252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xmlns:p="http://schemas.openxmlformats.org/presentationml/2006/main" xmlns:r="http://schemas.openxmlformats.org/officeDocument/2006/relationships" xmlns:a="http://schemas.openxmlformats.org/drawingml/2006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 smtClean="0">
                <a:solidFill>
                  <a:schemeClr val="bg1"/>
                </a:solidFill>
                <a:cs typeface="+mn-cs"/>
              </a:defRPr>
            </a:lvl1pPr>
          </a:lstStyle>
          <a:p>
            <a:pPr>
              <a:defRPr/>
            </a:pPr>
            <a:fld id="{C47C7F6F-AAEE-914A-9448-B4C6ED5004E8}" type="datetime1">
              <a:rPr lang="en-GB" smtClean="0"/>
              <a:pPr>
                <a:defRPr/>
              </a:pPr>
              <a:t>2/10/15</a:t>
            </a:fld>
            <a:endParaRPr lang="en-US"/>
          </a:p>
        </p:txBody>
      </p:sp>
      <p:sp>
        <p:nvSpPr>
          <p:cNvPr id="1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586288" y="6489700"/>
            <a:ext cx="2895600" cy="252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xmlns:p="http://schemas.openxmlformats.org/presentationml/2006/main" xmlns:r="http://schemas.openxmlformats.org/officeDocument/2006/relationships" xmlns:a="http://schemas.openxmlformats.org/drawingml/2006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 smtClean="0">
                <a:solidFill>
                  <a:schemeClr val="bg1"/>
                </a:solidFill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367713" y="6489700"/>
            <a:ext cx="457200" cy="252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xmlns:p="http://schemas.openxmlformats.org/presentationml/2006/main" xmlns:r="http://schemas.openxmlformats.org/officeDocument/2006/relationships" xmlns:a="http://schemas.openxmlformats.org/drawingml/2006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 smtClean="0">
                <a:solidFill>
                  <a:schemeClr val="bg1"/>
                </a:solidFill>
                <a:cs typeface="+mn-cs"/>
              </a:defRPr>
            </a:lvl1pPr>
          </a:lstStyle>
          <a:p>
            <a:pPr>
              <a:defRPr/>
            </a:pPr>
            <a:fld id="{62FB907A-0930-1A4C-B50A-A864A11C60F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9945548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4" r:id="rId3"/>
    <p:sldLayoutId id="2147483655" r:id="rId4"/>
  </p:sldLayoutIdLst>
  <p:hf hdr="0" ftr="0" dt="0"/>
  <p:txStyles>
    <p:titleStyle>
      <a:lvl1pPr algn="l" defTabSz="457200" rtl="0" eaLnBrk="1" latinLnBrk="0" hangingPunct="1">
        <a:spcBef>
          <a:spcPct val="0"/>
        </a:spcBef>
        <a:buNone/>
        <a:defRPr sz="3400" b="1" i="0" kern="1200">
          <a:solidFill>
            <a:schemeClr val="tx1"/>
          </a:solidFill>
          <a:latin typeface="Arial"/>
          <a:ea typeface="+mj-ea"/>
          <a:cs typeface="Arial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600" kern="1200">
          <a:solidFill>
            <a:schemeClr val="tx1"/>
          </a:solidFill>
          <a:latin typeface="Arial"/>
          <a:ea typeface="+mn-ea"/>
          <a:cs typeface="Arial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400" kern="1200">
          <a:solidFill>
            <a:schemeClr val="tx1"/>
          </a:solidFill>
          <a:latin typeface="Arial"/>
          <a:ea typeface="+mn-ea"/>
          <a:cs typeface="Arial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Arial"/>
          <a:ea typeface="+mn-ea"/>
          <a:cs typeface="Arial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600" kern="1200">
          <a:solidFill>
            <a:schemeClr val="tx1"/>
          </a:solidFill>
          <a:latin typeface="Arial"/>
          <a:ea typeface="+mn-ea"/>
          <a:cs typeface="Arial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600" kern="1200">
          <a:solidFill>
            <a:schemeClr val="tx1"/>
          </a:solidFill>
          <a:latin typeface="Arial"/>
          <a:ea typeface="+mn-ea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5.png"/><Relationship Id="rId3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4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5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6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7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8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9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20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IGov-Large-Footer.ti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4687888"/>
            <a:ext cx="9144000" cy="2170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5" descr="IGov-LargeLogo.ti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887538" y="1225550"/>
            <a:ext cx="5381625" cy="2578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41092956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/>
          <p:cNvSpPr>
            <a:spLocks noGrp="1"/>
          </p:cNvSpPr>
          <p:nvPr>
            <p:ph type="ctrTitle"/>
          </p:nvPr>
        </p:nvSpPr>
        <p:spPr>
          <a:xfrm>
            <a:off x="466725" y="499241"/>
            <a:ext cx="8210550" cy="3101209"/>
          </a:xfrm>
        </p:spPr>
        <p:txBody>
          <a:bodyPr/>
          <a:lstStyle>
            <a:lvl1pPr algn="ctr">
              <a:defRPr sz="440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From ‘dirty’ energy to sustainable energy:</a:t>
            </a:r>
            <a:br>
              <a:rPr lang="en-GB" dirty="0"/>
            </a:br>
            <a:r>
              <a:rPr lang="en-GB" dirty="0"/>
              <a:t>UK Energy Policy and the role of community energy </a:t>
            </a:r>
            <a:br>
              <a:rPr lang="en-GB" dirty="0"/>
            </a:br>
            <a:r>
              <a:rPr lang="en-GB" dirty="0"/>
              <a:t/>
            </a:r>
            <a:br>
              <a:rPr lang="en-GB" dirty="0"/>
            </a:br>
            <a:endParaRPr lang="en-US" dirty="0"/>
          </a:p>
        </p:txBody>
      </p:sp>
      <p:sp>
        <p:nvSpPr>
          <p:cNvPr id="11" name="Subtitle 2"/>
          <p:cNvSpPr>
            <a:spLocks noGrp="1"/>
          </p:cNvSpPr>
          <p:nvPr>
            <p:ph type="subTitle" idx="4294967295"/>
          </p:nvPr>
        </p:nvSpPr>
        <p:spPr>
          <a:xfrm>
            <a:off x="466725" y="3675984"/>
            <a:ext cx="8210550" cy="974834"/>
          </a:xfrm>
        </p:spPr>
        <p:txBody>
          <a:bodyPr anchor="ctr" anchorCtr="0"/>
          <a:lstStyle>
            <a:lvl1pPr marL="0" indent="0" algn="ctr">
              <a:buNone/>
              <a:defRPr sz="1400" b="0">
                <a:solidFill>
                  <a:srgbClr val="FFFFFF"/>
                </a:solidFill>
              </a:defRPr>
            </a:lvl1pPr>
          </a:lstStyle>
          <a:p>
            <a:r>
              <a:rPr lang="en-GB" dirty="0" smtClean="0"/>
              <a:t>Catherine.mitchell@exeter.ac.uk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738708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62FB907A-0930-1A4C-B50A-A864A11C60F9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Overview 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How is energy developing at EU / global level?</a:t>
            </a:r>
          </a:p>
          <a:p>
            <a:pPr lvl="1"/>
            <a:r>
              <a:rPr lang="en-GB" dirty="0" smtClean="0"/>
              <a:t>Much more practice change (</a:t>
            </a:r>
            <a:r>
              <a:rPr lang="en-GB" dirty="0" err="1" smtClean="0"/>
              <a:t>ie</a:t>
            </a:r>
            <a:r>
              <a:rPr lang="en-GB" dirty="0" smtClean="0"/>
              <a:t> increased renewables; new companies; more community energy) happening in countries other than GB </a:t>
            </a:r>
          </a:p>
          <a:p>
            <a:r>
              <a:rPr lang="en-GB" dirty="0" smtClean="0"/>
              <a:t>How is energy developing in GB?</a:t>
            </a:r>
          </a:p>
          <a:p>
            <a:pPr lvl="1"/>
            <a:r>
              <a:rPr lang="en-GB" dirty="0" smtClean="0"/>
              <a:t>Energy, anyway always political, has become very political under the coalition</a:t>
            </a:r>
          </a:p>
          <a:p>
            <a:pPr lvl="2"/>
            <a:r>
              <a:rPr lang="en-GB" dirty="0" smtClean="0"/>
              <a:t>Focus on nuclear power </a:t>
            </a:r>
          </a:p>
          <a:p>
            <a:pPr lvl="2"/>
            <a:r>
              <a:rPr lang="en-GB" dirty="0" smtClean="0"/>
              <a:t>Lip service to renewables, efficient energy demand management, energy demand reduction, community energy </a:t>
            </a:r>
            <a:r>
              <a:rPr lang="en-GB" dirty="0" err="1" smtClean="0"/>
              <a:t>etc</a:t>
            </a:r>
            <a:endParaRPr lang="en-GB" dirty="0" smtClean="0"/>
          </a:p>
          <a:p>
            <a:pPr lvl="1"/>
            <a:r>
              <a:rPr lang="en-GB" dirty="0" smtClean="0"/>
              <a:t>Some changes at city / community level driven by people + changes occurring elsewhere 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6567772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62FB907A-0930-1A4C-B50A-A864A11C60F9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Context – Europe Overview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2316866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2714" y="1041389"/>
            <a:ext cx="8231187" cy="4949508"/>
          </a:xfrm>
        </p:spPr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62FB907A-0930-1A4C-B50A-A864A11C60F9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40209" y="79755"/>
            <a:ext cx="8546591" cy="64099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8056743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62FB907A-0930-1A4C-B50A-A864A11C60F9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340067" y="415335"/>
            <a:ext cx="8546994" cy="5506879"/>
          </a:xfrm>
        </p:spPr>
        <p:txBody>
          <a:bodyPr/>
          <a:lstStyle/>
          <a:p>
            <a:endParaRPr lang="en-GB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85931" y="415335"/>
            <a:ext cx="7806406" cy="58548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921932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62FB907A-0930-1A4C-B50A-A864A11C60F9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5613" y="96818"/>
            <a:ext cx="8329664" cy="62472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5619489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62FB907A-0930-1A4C-B50A-A864A11C60F9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5613" y="188624"/>
            <a:ext cx="8252271" cy="61892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405654160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62FB907A-0930-1A4C-B50A-A864A11C60F9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5614" y="278186"/>
            <a:ext cx="8060752" cy="6045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05850322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62FB907A-0930-1A4C-B50A-A864A11C60F9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Some countries are undergoing fundamental change 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2324" y="1444393"/>
            <a:ext cx="7063627" cy="52977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9802253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62FB907A-0930-1A4C-B50A-A864A11C60F9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5613" y="212084"/>
            <a:ext cx="8076269" cy="60572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56218921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62FB907A-0930-1A4C-B50A-A864A11C60F9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5613" y="182956"/>
            <a:ext cx="8101131" cy="60758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25777790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62FB907A-0930-1A4C-B50A-A864A11C60F9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5613" y="247958"/>
            <a:ext cx="8106095" cy="60795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98344965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62FB907A-0930-1A4C-B50A-A864A11C60F9}" type="slidenum">
              <a:rPr lang="en-US" smtClean="0"/>
              <a:pPr>
                <a:defRPr/>
              </a:pPr>
              <a:t>13</a:t>
            </a:fld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58723" y="270630"/>
            <a:ext cx="8328077" cy="62460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41500564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62FB907A-0930-1A4C-B50A-A864A11C60F9}" type="slidenum">
              <a:rPr lang="en-US" smtClean="0"/>
              <a:pPr>
                <a:defRPr/>
              </a:pPr>
              <a:t>14</a:t>
            </a:fld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GB – a very different place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Self-reinforcing governance is in place in GB to keep the Big 6 incumbents </a:t>
            </a:r>
            <a:r>
              <a:rPr lang="en-GB" dirty="0" smtClean="0"/>
              <a:t>dominant </a:t>
            </a:r>
          </a:p>
          <a:p>
            <a:pPr lvl="1"/>
            <a:r>
              <a:rPr lang="en-GB" dirty="0" smtClean="0"/>
              <a:t>http</a:t>
            </a:r>
            <a:r>
              <a:rPr lang="en-GB" dirty="0"/>
              <a:t>://projects.exeter.ac.uk/igov/working-paper-change-and-inertia-in-the-uk-energy-system/ </a:t>
            </a:r>
            <a:endParaRPr lang="en-GB" dirty="0" smtClean="0"/>
          </a:p>
          <a:p>
            <a:pPr lvl="1"/>
            <a:r>
              <a:rPr lang="en-GB" dirty="0"/>
              <a:t>Non-big 6 Suppliers still have only 9% of supply</a:t>
            </a:r>
          </a:p>
          <a:p>
            <a:r>
              <a:rPr lang="en-GB" dirty="0" smtClean="0"/>
              <a:t>EP focus been on nuclear</a:t>
            </a:r>
          </a:p>
          <a:p>
            <a:pPr lvl="1"/>
            <a:r>
              <a:rPr lang="en-GB" dirty="0" smtClean="0"/>
              <a:t>Only a few likely to be built</a:t>
            </a:r>
          </a:p>
          <a:p>
            <a:r>
              <a:rPr lang="en-GB" dirty="0" smtClean="0"/>
              <a:t>Renewables, CE, demand side all secondary</a:t>
            </a:r>
          </a:p>
          <a:p>
            <a:r>
              <a:rPr lang="en-GB" dirty="0" smtClean="0"/>
              <a:t>BUT despite this there are some real changes occurring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34421566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62FB907A-0930-1A4C-B50A-A864A11C60F9}" type="slidenum">
              <a:rPr lang="en-US" smtClean="0"/>
              <a:pPr>
                <a:defRPr/>
              </a:pPr>
              <a:t>15</a:t>
            </a:fld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2400" dirty="0" smtClean="0"/>
              <a:t>The GB electricity system is dominated by vertically integrated ‘Big 6’ incumbents in all parts of the value chain and in both gas and electricity</a:t>
            </a:r>
            <a:endParaRPr lang="en-GB" sz="2400" dirty="0"/>
          </a:p>
        </p:txBody>
      </p:sp>
      <p:sp>
        <p:nvSpPr>
          <p:cNvPr id="5" name="TextBox 4"/>
          <p:cNvSpPr txBox="1"/>
          <p:nvPr/>
        </p:nvSpPr>
        <p:spPr>
          <a:xfrm>
            <a:off x="1465006" y="5848456"/>
            <a:ext cx="171081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 smtClean="0"/>
              <a:t>Source: </a:t>
            </a:r>
            <a:r>
              <a:rPr lang="en-GB" sz="1200" dirty="0" err="1" smtClean="0"/>
              <a:t>Ofgem</a:t>
            </a:r>
            <a:r>
              <a:rPr lang="en-GB" sz="1200" dirty="0" smtClean="0"/>
              <a:t> 2008</a:t>
            </a:r>
            <a:endParaRPr lang="en-GB" sz="1200" dirty="0"/>
          </a:p>
        </p:txBody>
      </p:sp>
      <p:pic>
        <p:nvPicPr>
          <p:cNvPr id="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278297" y="1334911"/>
            <a:ext cx="8546616" cy="45135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58651358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62FB907A-0930-1A4C-B50A-A864A11C60F9}" type="slidenum">
              <a:rPr lang="en-US" smtClean="0"/>
              <a:pPr>
                <a:defRPr/>
              </a:pPr>
              <a:t>16</a:t>
            </a:fld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90488" y="19049"/>
            <a:ext cx="8734425" cy="1479549"/>
          </a:xfrm>
        </p:spPr>
        <p:txBody>
          <a:bodyPr/>
          <a:lstStyle/>
          <a:p>
            <a:r>
              <a:rPr lang="en-GB" sz="2400" dirty="0" smtClean="0"/>
              <a:t>Non Big 6 supply whilst increasing at the end of 2013 (in part stimulated by ‘reset’ speech) is still only 9% of electricity, less for energy</a:t>
            </a:r>
            <a:br>
              <a:rPr lang="en-GB" sz="2400" dirty="0" smtClean="0"/>
            </a:br>
            <a:r>
              <a:rPr lang="en-GB" sz="1100" dirty="0" smtClean="0"/>
              <a:t>(Ofgem OFT 2014 Market Assessment)</a:t>
            </a:r>
            <a:endParaRPr lang="en-GB" sz="1100" dirty="0"/>
          </a:p>
        </p:txBody>
      </p:sp>
      <p:pic>
        <p:nvPicPr>
          <p:cNvPr id="1027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2230032" y="1397549"/>
            <a:ext cx="6452006" cy="50223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427640491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62FB907A-0930-1A4C-B50A-A864A11C60F9}" type="slidenum">
              <a:rPr lang="en-US" smtClean="0"/>
              <a:pPr>
                <a:defRPr/>
              </a:pPr>
              <a:t>17</a:t>
            </a:fld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The system just not set up to make it easy for new entrants, new ideas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39901" y="1473620"/>
            <a:ext cx="7217646" cy="52457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29219820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19201" y="1051120"/>
            <a:ext cx="6896100" cy="53861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Rectangle 2"/>
          <p:cNvSpPr/>
          <p:nvPr/>
        </p:nvSpPr>
        <p:spPr>
          <a:xfrm>
            <a:off x="0" y="19735"/>
            <a:ext cx="91440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latin typeface="Arial" panose="020B0604020202020204" pitchFamily="34" charset="0"/>
                <a:cs typeface="Arial" panose="020B0604020202020204" pitchFamily="34" charset="0"/>
              </a:rPr>
              <a:t>Demand side policies find it difficult to make headway in the current energy system</a:t>
            </a:r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1833918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62FB907A-0930-1A4C-B50A-A864A11C60F9}" type="slidenum">
              <a:rPr lang="en-US" smtClean="0"/>
              <a:pPr>
                <a:defRPr/>
              </a:pPr>
              <a:t>19</a:t>
            </a:fld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28902" y="52900"/>
            <a:ext cx="8231187" cy="914400"/>
          </a:xfrm>
        </p:spPr>
        <p:txBody>
          <a:bodyPr/>
          <a:lstStyle/>
          <a:p>
            <a:r>
              <a:rPr lang="en-GB" dirty="0"/>
              <a:t>I</a:t>
            </a:r>
            <a:r>
              <a:rPr lang="en-GB" dirty="0" smtClean="0"/>
              <a:t>ts not all doom and gloom in GB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508514" y="869058"/>
            <a:ext cx="8061154" cy="4502163"/>
          </a:xfrm>
        </p:spPr>
        <p:txBody>
          <a:bodyPr/>
          <a:lstStyle/>
          <a:p>
            <a:r>
              <a:rPr lang="en-GB" dirty="0" smtClean="0"/>
              <a:t>Community Energy policy is inconsistent but </a:t>
            </a:r>
          </a:p>
          <a:p>
            <a:pPr lvl="1"/>
            <a:r>
              <a:rPr lang="en-GB" dirty="0" smtClean="0"/>
              <a:t>numbers of CE groups increasing </a:t>
            </a:r>
          </a:p>
          <a:p>
            <a:pPr lvl="1"/>
            <a:r>
              <a:rPr lang="en-GB" dirty="0"/>
              <a:t>h</a:t>
            </a:r>
            <a:r>
              <a:rPr lang="en-GB" dirty="0" smtClean="0"/>
              <a:t>as various lobby groups now (</a:t>
            </a:r>
            <a:r>
              <a:rPr lang="en-GB" dirty="0" err="1" smtClean="0"/>
              <a:t>eg</a:t>
            </a:r>
            <a:r>
              <a:rPr lang="en-GB" dirty="0" smtClean="0"/>
              <a:t> CE England, 150 members) </a:t>
            </a:r>
          </a:p>
          <a:p>
            <a:pPr lvl="1"/>
            <a:r>
              <a:rPr lang="en-GB" dirty="0" smtClean="0"/>
              <a:t> FITs has been a great success and kick-started all sorts of developments</a:t>
            </a:r>
          </a:p>
          <a:p>
            <a:r>
              <a:rPr lang="en-GB" dirty="0" smtClean="0"/>
              <a:t>City-wide projects also strengthening </a:t>
            </a:r>
            <a:r>
              <a:rPr lang="en-GB" dirty="0" err="1" smtClean="0"/>
              <a:t>eg</a:t>
            </a:r>
            <a:endParaRPr lang="en-GB" dirty="0" smtClean="0"/>
          </a:p>
          <a:p>
            <a:pPr lvl="1"/>
            <a:r>
              <a:rPr lang="en-GB" dirty="0" smtClean="0"/>
              <a:t>Public sector starting to want a new role</a:t>
            </a:r>
          </a:p>
          <a:p>
            <a:pPr lvl="2"/>
            <a:r>
              <a:rPr lang="en-GB" dirty="0" smtClean="0"/>
              <a:t>Seeing energy as complementary to their goals</a:t>
            </a:r>
          </a:p>
          <a:p>
            <a:pPr lvl="1"/>
            <a:r>
              <a:rPr lang="en-GB" dirty="0" smtClean="0"/>
              <a:t>New demand side new entrants </a:t>
            </a:r>
            <a:r>
              <a:rPr lang="en-GB" dirty="0" err="1" smtClean="0"/>
              <a:t>eg</a:t>
            </a:r>
            <a:r>
              <a:rPr lang="en-GB" dirty="0" smtClean="0"/>
              <a:t> Tempus</a:t>
            </a:r>
          </a:p>
          <a:p>
            <a:pPr lvl="1"/>
            <a:r>
              <a:rPr lang="en-GB" dirty="0" smtClean="0"/>
              <a:t>OVO creating a new financial model </a:t>
            </a:r>
          </a:p>
          <a:p>
            <a:r>
              <a:rPr lang="en-GB" dirty="0" smtClean="0"/>
              <a:t>Electricity / heat coming together more </a:t>
            </a:r>
          </a:p>
          <a:p>
            <a:r>
              <a:rPr lang="en-GB" dirty="0" smtClean="0"/>
              <a:t>Individuals demanding more say in decisions</a:t>
            </a:r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04964089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62FB907A-0930-1A4C-B50A-A864A11C60F9}" type="slidenum">
              <a:rPr lang="en-US" smtClean="0"/>
              <a:pPr>
                <a:defRPr/>
              </a:pPr>
              <a:t>20</a:t>
            </a:fld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Achieving a sustainable economy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55613" y="1337593"/>
            <a:ext cx="8231187" cy="4653304"/>
          </a:xfrm>
        </p:spPr>
        <p:txBody>
          <a:bodyPr/>
          <a:lstStyle/>
          <a:p>
            <a:r>
              <a:rPr lang="en-GB" dirty="0" smtClean="0"/>
              <a:t>New ways to sell / reduce demand  via new markets </a:t>
            </a:r>
            <a:r>
              <a:rPr lang="en-GB" dirty="0" err="1" smtClean="0"/>
              <a:t>ie</a:t>
            </a:r>
            <a:r>
              <a:rPr lang="en-GB" dirty="0" smtClean="0"/>
              <a:t> new groups of individuals, communities, cities in whatever way creating a new way of producing / using / selling</a:t>
            </a:r>
          </a:p>
          <a:p>
            <a:pPr lvl="1"/>
            <a:r>
              <a:rPr lang="en-GB" dirty="0" smtClean="0"/>
              <a:t>It’s the way to change energy </a:t>
            </a:r>
          </a:p>
          <a:p>
            <a:pPr lvl="1"/>
            <a:r>
              <a:rPr lang="en-GB" dirty="0" smtClean="0"/>
              <a:t>GB has not had the benefit of many policies available elsewhere but impacts of other countries is helping GB to change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29507370"/>
      </p:ext>
    </p:extLst>
  </p:cSld>
  <p:clrMapOvr>
    <a:masterClrMapping/>
  </p:clrMapOvr>
</p:sld>
</file>

<file path=ppt/theme/theme1.xml><?xml version="1.0" encoding="utf-8"?>
<a:theme xmlns:a="http://schemas.openxmlformats.org/drawingml/2006/main" name="IGov-PPT-Template-1">
  <a:themeElements>
    <a:clrScheme name="IGov Custom Colours">
      <a:dk1>
        <a:srgbClr val="1D2325"/>
      </a:dk1>
      <a:lt1>
        <a:sysClr val="window" lastClr="FFFFFF"/>
      </a:lt1>
      <a:dk2>
        <a:srgbClr val="1D2325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IGov-PPT-Template-1.potx</Template>
  <TotalTime>163</TotalTime>
  <Words>1060</Words>
  <Application>Microsoft Macintosh PowerPoint</Application>
  <PresentationFormat>On-screen Show (4:3)</PresentationFormat>
  <Paragraphs>131</Paragraphs>
  <Slides>21</Slides>
  <Notes>15</Notes>
  <HiddenSlides>0</HiddenSlides>
  <MMClips>0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2" baseType="lpstr">
      <vt:lpstr>IGov-PPT-Template-1</vt:lpstr>
      <vt:lpstr>Slide 0</vt:lpstr>
      <vt:lpstr>From ‘dirty’ energy to sustainable energy: UK Energy Policy and the role of community energy   </vt:lpstr>
      <vt:lpstr>Overview </vt:lpstr>
      <vt:lpstr>Context – Europe Overview</vt:lpstr>
      <vt:lpstr>Slide 4</vt:lpstr>
      <vt:lpstr>Slide 5</vt:lpstr>
      <vt:lpstr>Slide 6</vt:lpstr>
      <vt:lpstr>Slide 7</vt:lpstr>
      <vt:lpstr>Slide 8</vt:lpstr>
      <vt:lpstr>Some countries are undergoing fundamental change </vt:lpstr>
      <vt:lpstr>Slide 10</vt:lpstr>
      <vt:lpstr>Slide 11</vt:lpstr>
      <vt:lpstr>Slide 12</vt:lpstr>
      <vt:lpstr>Slide 13</vt:lpstr>
      <vt:lpstr>GB – a very different place</vt:lpstr>
      <vt:lpstr>The GB electricity system is dominated by vertically integrated ‘Big 6’ incumbents in all parts of the value chain and in both gas and electricity</vt:lpstr>
      <vt:lpstr>Non Big 6 supply whilst increasing at the end of 2013 (in part stimulated by ‘reset’ speech) is still only 9% of electricity, less for energy (Ofgem OFT 2014 Market Assessment)</vt:lpstr>
      <vt:lpstr>The system just not set up to make it easy for new entrants, new ideas</vt:lpstr>
      <vt:lpstr>Slide 18</vt:lpstr>
      <vt:lpstr>Its not all doom and gloom in GB</vt:lpstr>
      <vt:lpstr>Achieving a sustainable economy</vt:lpstr>
    </vt:vector>
  </TitlesOfParts>
  <Company>Sames &amp; Littlejohns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David Sames</dc:creator>
  <cp:lastModifiedBy>Gill Wyatt</cp:lastModifiedBy>
  <cp:revision>19</cp:revision>
  <cp:lastPrinted>2015-02-10T12:58:15Z</cp:lastPrinted>
  <dcterms:created xsi:type="dcterms:W3CDTF">2015-02-10T13:17:22Z</dcterms:created>
  <dcterms:modified xsi:type="dcterms:W3CDTF">2015-02-10T13:20:56Z</dcterms:modified>
</cp:coreProperties>
</file>