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23_848EF693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94" r:id="rId4"/>
    <p:sldId id="263" r:id="rId5"/>
    <p:sldId id="266" r:id="rId6"/>
    <p:sldId id="290" r:id="rId7"/>
    <p:sldId id="284" r:id="rId8"/>
    <p:sldId id="276" r:id="rId9"/>
    <p:sldId id="293" r:id="rId10"/>
    <p:sldId id="291" r:id="rId11"/>
    <p:sldId id="270" r:id="rId12"/>
    <p:sldId id="271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E15999-8287-1F98-26BB-DD6542D9FE4B}" name="Martin Shaw" initials="MS" userId="JWTznbNkraM/Fxg64AwhfmiyY9yi4u3D3NrGuNhBxcs=" providerId="None"/>
  <p188:author id="{0CE750AA-33E5-C050-745C-C21547EC946E}" name="Andy Extance" initials="AE" userId="6cf42d97823a1d1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9444"/>
    <a:srgbClr val="95C21F"/>
    <a:srgbClr val="000000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29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modernComment_123_848EF69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D5BC941-D2CC-4E23-A252-79EE3B77CBC7}" authorId="{0CE750AA-33E5-C050-745C-C21547EC946E}" created="2025-09-16T11:22:17.71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23961747" sldId="291"/>
      <ac:spMk id="11" creationId="{2C4B84B8-AA97-6095-A5F6-A0A921F396B8}"/>
      <ac:txMk cp="0" len="5">
        <ac:context len="13" hash="228545586"/>
      </ac:txMk>
    </ac:txMkLst>
    <p188:pos x="1023962" y="166720"/>
    <p188:replyLst>
      <p188:reply id="{FDF02B8F-0D08-45C2-9D27-FF2C63019ED8}" authorId="{60E15999-8287-1F98-26BB-DD6542D9FE4B}" created="2025-09-16T17:02:03.096">
        <p188:txBody>
          <a:bodyPr/>
          <a:lstStyle/>
          <a:p>
            <a:r>
              <a:rPr lang="en-GB"/>
              <a:t>It is the bank balance as taken from the Cashflow report in Quickbooks, I’ll update the title</a:t>
            </a:r>
          </a:p>
        </p188:txBody>
      </p188:reply>
    </p188:replyLst>
    <p188:txBody>
      <a:bodyPr/>
      <a:lstStyle/>
      <a:p>
        <a:r>
          <a:rPr lang="en-GB"/>
          <a:t>Is this cashflow or bank balance?</a:t>
        </a:r>
      </a:p>
    </p188:txBody>
  </p188:cm>
  <p188:cm id="{F8B5EF92-0281-4453-BE1A-80C92D62CA34}" authorId="{0CE750AA-33E5-C050-745C-C21547EC946E}" created="2025-09-16T11:23:25.04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23961747" sldId="291"/>
      <ac:spMk id="18" creationId="{3ED13E93-7C33-B8DA-F53B-64AA9C237818}"/>
      <ac:txMk cp="102" len="1">
        <ac:context len="147" hash="478575326"/>
      </ac:txMk>
    </ac:txMkLst>
    <p188:pos x="3853523" y="441742"/>
    <p188:replyLst>
      <p188:reply id="{9AA83167-E968-47BA-A2CF-5099F8E32C25}" authorId="{60E15999-8287-1F98-26BB-DD6542D9FE4B}" created="2025-09-16T17:02:11.940">
        <p188:txBody>
          <a:bodyPr/>
          <a:lstStyle/>
          <a:p>
            <a:r>
              <a:rPr lang="en-GB"/>
              <a:t>Updated the wording</a:t>
            </a:r>
          </a:p>
        </p188:txBody>
      </p188:reply>
    </p188:replyLst>
    <p188:txBody>
      <a:bodyPr/>
      <a:lstStyle/>
      <a:p>
        <a:r>
          <a:rPr lang="en-GB"/>
          <a:t>Subject to agreement from members? Or maybe phrase it “Audit is optional” or something?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9CD58-3F2F-4C1D-9FB8-7DC42E47B45B}" type="datetimeFigureOut"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7BF01-1FB1-4415-90F4-FB8C0F8E17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70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GB" b="1" dirty="0"/>
              <a:t>What is it?</a:t>
            </a:r>
            <a:r>
              <a:rPr lang="en-GB" dirty="0"/>
              <a:t> – a fund to spread benefit to the wider community</a:t>
            </a:r>
            <a:endParaRPr lang="en-US" dirty="0"/>
          </a:p>
          <a:p>
            <a:pPr marL="285750" indent="-285750">
              <a:buFont typeface="Arial,Sans-Serif"/>
              <a:buChar char="•"/>
            </a:pPr>
            <a:r>
              <a:rPr lang="en-GB" b="1" dirty="0"/>
              <a:t>Aim:</a:t>
            </a:r>
            <a:r>
              <a:rPr lang="en-GB" dirty="0"/>
              <a:t> to provide grants for local projects that help to generate renewable energy, save energy and/or alleviate fuel poverty (tackling climate change and/or social justice)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7BF01-1FB1-4415-90F4-FB8C0F8E1745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03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GB" b="1" dirty="0"/>
              <a:t>What is it?</a:t>
            </a:r>
            <a:r>
              <a:rPr lang="en-GB" dirty="0"/>
              <a:t> – a fund to spread benefit to the wider community</a:t>
            </a:r>
            <a:endParaRPr lang="en-US" dirty="0"/>
          </a:p>
          <a:p>
            <a:pPr marL="285750" indent="-285750">
              <a:buFont typeface="Arial,Sans-Serif"/>
              <a:buChar char="•"/>
            </a:pPr>
            <a:r>
              <a:rPr lang="en-GB" b="1" dirty="0"/>
              <a:t>Aim:</a:t>
            </a:r>
            <a:r>
              <a:rPr lang="en-GB" dirty="0"/>
              <a:t> to provide grants for local projects that help to generate renewable energy, save energy and/or alleviate fuel poverty (tackling climate change and/or social justice)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7BF01-1FB1-4415-90F4-FB8C0F8E1745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65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B3D58-6D44-A875-0A64-EBE78E8ED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42DE8-B3AE-F252-CB77-2381B410F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0DCF2-E7D2-6411-1815-679FADF2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5821A-B07A-2940-B10D-41CFAF2D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4A9AD-5A23-BD96-B023-3A470B18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46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2A0E7-51A4-1472-207E-BF456413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F1CC0-C303-B4B1-53B3-250099392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2916D-38DB-0C76-AAB0-12E3E2C2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63F46-D57A-4BCF-2B82-6336899B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465F-4540-5EE9-DD44-A0F4FC2EB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32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85FA5-2A38-C785-BDB3-02436EB0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90CE3-1D8B-CB51-C2FD-CC00CF0A0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BB24C-C32E-FEF1-8FFD-31EC5BC55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2514A-4376-E25D-29E1-72775CD4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A9235-17C0-6154-D9F5-F6EF5F570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27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D7373-3192-4E5C-51AD-E4E4DD58D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6E521-FDE4-63FE-E095-D266879DA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58FF0-7A67-367D-D428-FAD92A955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EA8382-03BE-7946-5603-A125972C1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D0FAD-32F2-6949-E6D3-9A54D087B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375A3-26B3-AE9E-3BD1-C7BA88936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99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D2474-43EC-3B09-7127-A7C7AA8C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165D5-F87A-C0B3-C7B7-887BB27D9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31DA2-B8D7-2C13-07AD-1F1F4DF93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A6A856-18C9-156B-37AB-30FAB0F44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E9C693-A8A0-7200-AE06-B77F1AD7D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A7312B-D311-7B20-A4A4-3843E8F61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6D0832-B8C1-557F-8813-4859F6A1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0E6073-5DEE-50FC-0B01-C11849BA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15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2A586-80EF-F435-80B6-5B08F101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DA0A20-C6D3-500C-FFF9-52E0CEFB3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874DB8-95BE-E18B-BA33-307D3FF3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4155D-487B-224F-983F-2D4F56CC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18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0A569D-D51B-E2AF-1120-31841C1E8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107F04-9A3A-8AA8-4458-8933020F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DBE1E-E12A-85E7-62DB-A775B9899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931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33B91-4BE8-B51C-F5AF-47A0B2A98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FC04C-F0CE-D485-AF84-408C91666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33791-89A8-2F46-E808-C54250A54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2184B-D515-4F3E-5CF0-82353303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FF5DE-5482-3DA5-E9C3-24B031A7C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09B55-4DEF-87C5-DF11-F9B3EB40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191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BC21-58E7-4A58-7D2A-0893100FD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A9C46-D561-35D8-CB87-9E1140F6E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8AC32-CADC-65B7-4D40-63B2EA8CF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5C440-68C0-45E0-8620-CAFEF6056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D1DA2-8752-C30D-F05D-EACF0724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EC7BF-95FC-9552-72CE-8FE038F08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28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9BB7-835C-EBD1-6BF0-3D056FA4D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FEF71-6AF7-3630-D127-5E8CEA134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BA567-7794-2D1E-441B-9F49A8491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3CDD2-6890-2D1F-4ABE-5BC6948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AD7DF-3A51-2510-32AF-D17D4FD2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91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BAC825-A213-8DEB-B096-0B7C181C0B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41E1C-29CD-CA9F-CB61-324E2F66D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0D3A0-2C9F-C4E3-178A-BB465FFB3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7DBCD-43DE-0233-B1C1-EDB76BA4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1C575-E8D7-1802-10CC-BA4938DD5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0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403879-BC25-E639-ECAB-CDC6D69B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DC009-4C50-4C29-381F-C45D76FB5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A5F6B-A315-337B-8051-2558E17CB3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84505-DBAE-4A0F-9DD0-78AF05FA9A53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2E267-490E-949B-BB95-D71AE7C82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E9D41-BD9B-1E73-8D19-AF1DB5131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AF316-66B7-405C-BDDE-99E39DEB0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87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ublishing.service.gov.uk/media/685d6e483e6b7941f4e00afb/35.87_DESNZ_UK_Solar_Roadmap_final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assets.publishing.service.gov.uk/media/68678b6bd520affe4e581cc1/onshore-wind-taskforce-strategy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23_848EF69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EA55EA-EB78-84D3-57BD-1D3575B3DE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7070" y="633888"/>
            <a:ext cx="5737860" cy="267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6693A0-0F71-198D-33C2-7951A70C160D}"/>
              </a:ext>
            </a:extLst>
          </p:cNvPr>
          <p:cNvSpPr txBox="1"/>
          <p:nvPr/>
        </p:nvSpPr>
        <p:spPr>
          <a:xfrm>
            <a:off x="1581150" y="3857625"/>
            <a:ext cx="956310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dirty="0">
                <a:solidFill>
                  <a:srgbClr val="0B9444"/>
                </a:solidFill>
                <a:latin typeface="Roboto"/>
                <a:ea typeface="Roboto"/>
                <a:cs typeface="Roboto"/>
              </a:rPr>
              <a:t>Annual General Meeting 2025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3600" b="1" dirty="0">
                <a:solidFill>
                  <a:srgbClr val="0B9444"/>
                </a:solidFill>
                <a:latin typeface="Roboto"/>
                <a:ea typeface="Roboto"/>
                <a:cs typeface="Roboto"/>
              </a:rPr>
              <a:t>Wednesday 17th September at 18:30</a:t>
            </a:r>
            <a:endParaRPr lang="en-GB" sz="3600" b="1" dirty="0">
              <a:solidFill>
                <a:srgbClr val="0B9444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718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0"/>
            <a:ext cx="9859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Agenda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B82D2-AE09-76E2-CF60-18C7A6473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6532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Welcome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Taking of attendance</a:t>
            </a:r>
            <a:endParaRPr lang="en-US" dirty="0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Information on voting procedures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Agree 2024 AGM Minutes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rgbClr val="0B9444"/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Presentation of Annual Report</a:t>
            </a:r>
            <a:endParaRPr lang="en-US" dirty="0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Solar PV 1-3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Solar PV 4</a:t>
            </a:r>
            <a:endParaRPr lang="en-US" dirty="0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Policy Update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Community Fund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Charity Transition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Finances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15EA8C-9174-41C0-CB06-6804738A89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B9444"/>
                </a:solidFill>
                <a:ea typeface="+mn-lt"/>
                <a:cs typeface="+mn-lt"/>
              </a:rPr>
              <a:t>Voting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</a:rPr>
              <a:t>Shareholder interest rate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</a:rPr>
              <a:t>Approve the accounts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</a:rPr>
              <a:t>Agree accounts not be audited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</a:rPr>
              <a:t>Community fund value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</a:rPr>
              <a:t>Appointment of new directors</a:t>
            </a:r>
            <a:endParaRPr lang="en-US" sz="22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600" dirty="0">
              <a:solidFill>
                <a:srgbClr val="0B9444"/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00" dirty="0">
                <a:solidFill>
                  <a:srgbClr val="0B9444"/>
                </a:solidFill>
                <a:ea typeface="+mn-lt"/>
                <a:cs typeface="+mn-lt"/>
              </a:rPr>
              <a:t>AOB</a:t>
            </a:r>
            <a:endParaRPr lang="en-US" sz="26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7582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0"/>
            <a:ext cx="985901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Solar PV 1,2,3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B82D2-AE09-76E2-CF60-18C7A6473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4294" y="1232361"/>
            <a:ext cx="10865944" cy="437539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We have twelve systems on ten sites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Exeter Library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§"/>
            </a:pPr>
            <a:r>
              <a:rPr lang="en-US" sz="2400">
                <a:solidFill>
                  <a:srgbClr val="0B9444"/>
                </a:solidFill>
                <a:ea typeface="+mn-lt"/>
                <a:cs typeface="+mn-lt"/>
              </a:rPr>
              <a:t>A </a:t>
            </a:r>
            <a:r>
              <a:rPr lang="en-US" sz="2400" b="1">
                <a:solidFill>
                  <a:srgbClr val="0B9444"/>
                </a:solidFill>
                <a:ea typeface="+mn-lt"/>
                <a:cs typeface="+mn-lt"/>
              </a:rPr>
              <a:t>20 kW</a:t>
            </a:r>
            <a:r>
              <a:rPr lang="en-US" sz="2400">
                <a:solidFill>
                  <a:srgbClr val="0B9444"/>
                </a:solidFill>
                <a:ea typeface="+mn-lt"/>
                <a:cs typeface="+mn-lt"/>
              </a:rPr>
              <a:t> system and a </a:t>
            </a:r>
            <a:r>
              <a:rPr lang="en-US" sz="2400" b="1">
                <a:solidFill>
                  <a:srgbClr val="0B9444"/>
                </a:solidFill>
                <a:ea typeface="+mn-lt"/>
                <a:cs typeface="+mn-lt"/>
              </a:rPr>
              <a:t>9 kW</a:t>
            </a:r>
            <a:r>
              <a:rPr lang="en-US" sz="2400">
                <a:solidFill>
                  <a:srgbClr val="0B9444"/>
                </a:solidFill>
                <a:ea typeface="+mn-lt"/>
                <a:cs typeface="+mn-lt"/>
              </a:rPr>
              <a:t> system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Exeter College Technology Centre (</a:t>
            </a:r>
            <a:r>
              <a:rPr lang="en-US" err="1">
                <a:solidFill>
                  <a:srgbClr val="0B9444"/>
                </a:solidFill>
                <a:ea typeface="+mn-lt"/>
                <a:cs typeface="+mn-lt"/>
              </a:rPr>
              <a:t>Monkerton</a:t>
            </a: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) 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138 kW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Glasshouse Lane Medical Centre (Countess Wear) 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17 kW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Great Moor House (DCC property at </a:t>
            </a:r>
            <a:r>
              <a:rPr lang="en-US" err="1">
                <a:solidFill>
                  <a:srgbClr val="0B9444"/>
                </a:solidFill>
                <a:ea typeface="+mn-lt"/>
                <a:cs typeface="+mn-lt"/>
              </a:rPr>
              <a:t>Sowton</a:t>
            </a: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) 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100 kW</a:t>
            </a:r>
            <a:endParaRPr lang="en-US" b="1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Pinhoe Road Baptist Church 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17 kW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Shillingford Organics farm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§"/>
            </a:pPr>
            <a:r>
              <a:rPr lang="en-US" sz="2400">
                <a:solidFill>
                  <a:srgbClr val="0B9444"/>
                </a:solidFill>
                <a:ea typeface="+mn-lt"/>
                <a:cs typeface="+mn-lt"/>
              </a:rPr>
              <a:t>A </a:t>
            </a:r>
            <a:r>
              <a:rPr lang="en-US" sz="2400" b="1">
                <a:solidFill>
                  <a:srgbClr val="0B9444"/>
                </a:solidFill>
                <a:ea typeface="+mn-lt"/>
                <a:cs typeface="+mn-lt"/>
              </a:rPr>
              <a:t>20 kW</a:t>
            </a:r>
            <a:r>
              <a:rPr lang="en-US" sz="2400">
                <a:solidFill>
                  <a:srgbClr val="0B9444"/>
                </a:solidFill>
                <a:ea typeface="+mn-lt"/>
                <a:cs typeface="+mn-lt"/>
              </a:rPr>
              <a:t> system and a </a:t>
            </a:r>
            <a:r>
              <a:rPr lang="en-US" sz="2400" b="1">
                <a:solidFill>
                  <a:srgbClr val="0B9444"/>
                </a:solidFill>
                <a:ea typeface="+mn-lt"/>
                <a:cs typeface="+mn-lt"/>
              </a:rPr>
              <a:t>9 kW</a:t>
            </a:r>
            <a:r>
              <a:rPr lang="en-US" sz="2400">
                <a:solidFill>
                  <a:srgbClr val="0B9444"/>
                </a:solidFill>
                <a:ea typeface="+mn-lt"/>
                <a:cs typeface="+mn-lt"/>
              </a:rPr>
              <a:t> system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The Beacon community </a:t>
            </a:r>
            <a:r>
              <a:rPr lang="en-US" err="1">
                <a:solidFill>
                  <a:srgbClr val="0B9444"/>
                </a:solidFill>
                <a:ea typeface="+mn-lt"/>
                <a:cs typeface="+mn-lt"/>
              </a:rPr>
              <a:t>centre</a:t>
            </a: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 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28 kW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The Beehive community venue (Honiton) 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24 kW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Westbank Healthy Living Centre (</a:t>
            </a:r>
            <a:r>
              <a:rPr lang="en-US" err="1">
                <a:solidFill>
                  <a:srgbClr val="0B9444"/>
                </a:solidFill>
                <a:ea typeface="+mn-lt"/>
                <a:cs typeface="+mn-lt"/>
              </a:rPr>
              <a:t>Exminster</a:t>
            </a: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) 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45 kW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err="1">
                <a:solidFill>
                  <a:srgbClr val="0B9444"/>
                </a:solidFill>
                <a:ea typeface="+mn-lt"/>
                <a:cs typeface="+mn-lt"/>
              </a:rPr>
              <a:t>Wonford</a:t>
            </a:r>
            <a:r>
              <a:rPr lang="en-US">
                <a:solidFill>
                  <a:srgbClr val="0B9444"/>
                </a:solidFill>
                <a:ea typeface="+mn-lt"/>
                <a:cs typeface="+mn-lt"/>
              </a:rPr>
              <a:t> Community Learning Centre </a:t>
            </a:r>
            <a:r>
              <a:rPr lang="en-US" b="1">
                <a:solidFill>
                  <a:srgbClr val="0B9444"/>
                </a:solidFill>
                <a:ea typeface="+mn-lt"/>
                <a:cs typeface="+mn-lt"/>
              </a:rPr>
              <a:t>20 kW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3200" b="1">
              <a:solidFill>
                <a:srgbClr val="0B9444"/>
              </a:solidFill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b="1">
              <a:solidFill>
                <a:srgbClr val="0B9444"/>
              </a:solidFill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>
              <a:solidFill>
                <a:srgbClr val="0B9444"/>
              </a:solidFill>
              <a:ea typeface="+mn-lt"/>
              <a:cs typeface="+mn-lt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§"/>
            </a:pPr>
            <a:endParaRPr lang="en-US">
              <a:solidFill>
                <a:srgbClr val="0B9444"/>
              </a:solidFill>
              <a:ea typeface="+mn-lt"/>
              <a:cs typeface="+mn-lt"/>
            </a:endParaRP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solidFill>
                <a:srgbClr val="0B9444"/>
              </a:solidFill>
              <a:ea typeface="+mn-lt"/>
              <a:cs typeface="+mn-lt"/>
            </a:endParaRP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solidFill>
                <a:srgbClr val="0B9444"/>
              </a:solidFill>
              <a:ea typeface="+mn-lt"/>
              <a:cs typeface="+mn-lt"/>
            </a:endParaRPr>
          </a:p>
          <a:p>
            <a:endParaRPr lang="en-US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8A92F1-C29B-CAD1-C10D-5FF721174D49}"/>
              </a:ext>
            </a:extLst>
          </p:cNvPr>
          <p:cNvSpPr txBox="1"/>
          <p:nvPr/>
        </p:nvSpPr>
        <p:spPr>
          <a:xfrm>
            <a:off x="3488675" y="5611258"/>
            <a:ext cx="521648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B9444"/>
                </a:solidFill>
                <a:ea typeface="Calibri"/>
                <a:cs typeface="Calibri"/>
              </a:rPr>
              <a:t>1,654 solar panels – 438 kW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3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Solar PV 1,2,3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129046" y="5643772"/>
            <a:ext cx="1192974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en-US" sz="22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* Met Office annual anomaly maps show that Exeter received ~10% less sunshine in 2024 than in 2023</a:t>
            </a:r>
          </a:p>
          <a:p>
            <a:r>
              <a:rPr lang="en-US" altLang="en-US" sz="22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** Lower revenue due to combination of lower sunshine and lower market export power prices</a:t>
            </a:r>
          </a:p>
        </p:txBody>
      </p:sp>
      <p:pic>
        <p:nvPicPr>
          <p:cNvPr id="3" name="Graphic 2" descr="Solar Panels with solid fill">
            <a:extLst>
              <a:ext uri="{FF2B5EF4-FFF2-40B4-BE49-F238E27FC236}">
                <a16:creationId xmlns:a16="http://schemas.microsoft.com/office/drawing/2014/main" id="{BED98001-F83A-2D0F-E4BE-56A712A34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644" y="1216605"/>
            <a:ext cx="1800000" cy="1800000"/>
          </a:xfrm>
          <a:prstGeom prst="rect">
            <a:avLst/>
          </a:prstGeom>
        </p:spPr>
      </p:pic>
      <p:pic>
        <p:nvPicPr>
          <p:cNvPr id="6" name="Graphic 5" descr="Pound with solid fill">
            <a:extLst>
              <a:ext uri="{FF2B5EF4-FFF2-40B4-BE49-F238E27FC236}">
                <a16:creationId xmlns:a16="http://schemas.microsoft.com/office/drawing/2014/main" id="{0AAF9A29-7CE3-7C87-83AD-4912CF004F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311099"/>
            <a:ext cx="1800000" cy="1800000"/>
          </a:xfrm>
          <a:prstGeom prst="rect">
            <a:avLst/>
          </a:prstGeom>
        </p:spPr>
      </p:pic>
      <p:pic>
        <p:nvPicPr>
          <p:cNvPr id="11" name="Graphic 10" descr="Deciduous tree with solid fill">
            <a:extLst>
              <a:ext uri="{FF2B5EF4-FFF2-40B4-BE49-F238E27FC236}">
                <a16:creationId xmlns:a16="http://schemas.microsoft.com/office/drawing/2014/main" id="{D7EC72E0-6D1F-2BAD-2982-7B4D2ADA19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3644" y="3452518"/>
            <a:ext cx="1800000" cy="180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A89427C-CE2C-4EB5-E350-92E59A2D8E56}"/>
              </a:ext>
            </a:extLst>
          </p:cNvPr>
          <p:cNvSpPr txBox="1"/>
          <p:nvPr/>
        </p:nvSpPr>
        <p:spPr>
          <a:xfrm>
            <a:off x="2077086" y="1396341"/>
            <a:ext cx="2792465" cy="20712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200" b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Generation</a:t>
            </a:r>
            <a:endParaRPr lang="en-US" sz="2200">
              <a:solidFill>
                <a:schemeClr val="tx2"/>
              </a:solidFill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Y24/25  325 </a:t>
            </a:r>
            <a:r>
              <a:rPr lang="es-ES" altLang="en-US" sz="2200" err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MWh</a:t>
            </a: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 *</a:t>
            </a:r>
            <a:endParaRPr lang="en-US" sz="2200">
              <a:solidFill>
                <a:schemeClr val="tx2"/>
              </a:solidFill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Y23/24  363 </a:t>
            </a:r>
            <a:r>
              <a:rPr lang="es-ES" altLang="en-US" sz="2200" err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MWh</a:t>
            </a:r>
            <a:endParaRPr lang="es-ES" altLang="en-US" sz="220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Y22/23  383 </a:t>
            </a:r>
            <a:r>
              <a:rPr lang="es-ES" altLang="en-US" sz="2200" err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MWh</a:t>
            </a:r>
            <a:r>
              <a:rPr lang="en-US" altLang="en-US" sz="22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endParaRPr lang="es-ES" altLang="en-US" sz="220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532E96-A329-78EC-5679-EE9B94592C5D}"/>
              </a:ext>
            </a:extLst>
          </p:cNvPr>
          <p:cNvSpPr txBox="1"/>
          <p:nvPr/>
        </p:nvSpPr>
        <p:spPr>
          <a:xfrm>
            <a:off x="5051425" y="1919399"/>
            <a:ext cx="904240" cy="502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>
                <a:solidFill>
                  <a:schemeClr val="tx2"/>
                </a:solidFill>
                <a:latin typeface="Roboto Regular"/>
              </a:rPr>
              <a:t>-11%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763D49-8F32-91D9-396F-3D639C6211BB}"/>
              </a:ext>
            </a:extLst>
          </p:cNvPr>
          <p:cNvSpPr txBox="1"/>
          <p:nvPr/>
        </p:nvSpPr>
        <p:spPr>
          <a:xfrm>
            <a:off x="2223979" y="3642506"/>
            <a:ext cx="2354054" cy="23391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200" b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Carbon Saving</a:t>
            </a:r>
          </a:p>
          <a:p>
            <a:pPr>
              <a:lnSpc>
                <a:spcPct val="150000"/>
              </a:lnSpc>
            </a:pP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Y24/25  146 t</a:t>
            </a:r>
          </a:p>
          <a:p>
            <a:pPr>
              <a:lnSpc>
                <a:spcPct val="150000"/>
              </a:lnSpc>
            </a:pP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Y23/24  163 t</a:t>
            </a:r>
            <a:endParaRPr lang="es-ES" sz="220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Y22/23  172 t</a:t>
            </a:r>
          </a:p>
          <a:p>
            <a:pPr eaLnBrk="1" hangingPunct="1"/>
            <a:endParaRPr lang="en-US" altLang="en-US" sz="140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A16C67FC-5FD3-380A-50ED-E13628B26160}"/>
              </a:ext>
            </a:extLst>
          </p:cNvPr>
          <p:cNvSpPr/>
          <p:nvPr/>
        </p:nvSpPr>
        <p:spPr>
          <a:xfrm>
            <a:off x="4718368" y="4011552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DA0989-A83D-9E37-303C-0685E1398A37}"/>
              </a:ext>
            </a:extLst>
          </p:cNvPr>
          <p:cNvSpPr txBox="1"/>
          <p:nvPr/>
        </p:nvSpPr>
        <p:spPr>
          <a:xfrm>
            <a:off x="5051425" y="4035703"/>
            <a:ext cx="90424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>
                <a:solidFill>
                  <a:schemeClr val="tx2"/>
                </a:solidFill>
                <a:latin typeface="Roboto Regular" panose="02000000000000000000" pitchFamily="2" charset="0"/>
              </a:rPr>
              <a:t>-25%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9053FB-1694-89C0-669A-3197FFBFC30A}"/>
              </a:ext>
            </a:extLst>
          </p:cNvPr>
          <p:cNvSpPr txBox="1"/>
          <p:nvPr/>
        </p:nvSpPr>
        <p:spPr>
          <a:xfrm>
            <a:off x="8001598" y="1392776"/>
            <a:ext cx="2354054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200" b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Revenue</a:t>
            </a:r>
          </a:p>
          <a:p>
            <a:pPr>
              <a:lnSpc>
                <a:spcPct val="150000"/>
              </a:lnSpc>
            </a:pP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Y24/25  £66K **</a:t>
            </a:r>
          </a:p>
          <a:p>
            <a:pPr>
              <a:lnSpc>
                <a:spcPct val="150000"/>
              </a:lnSpc>
            </a:pPr>
            <a:r>
              <a:rPr lang="es-E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Y23/24  </a:t>
            </a:r>
            <a:r>
              <a:rPr lang="en-U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£80K</a:t>
            </a:r>
            <a:endParaRPr lang="en-US" altLang="en-US" sz="2200" b="1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altLang="en-US" sz="2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Y22/23  £68k</a:t>
            </a:r>
          </a:p>
          <a:p>
            <a:pPr eaLnBrk="1" hangingPunct="1"/>
            <a:endParaRPr lang="en-US" altLang="en-US" sz="2200">
              <a:solidFill>
                <a:srgbClr val="0B944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16A071-1A57-99F4-7B35-1C2A217C0776}"/>
              </a:ext>
            </a:extLst>
          </p:cNvPr>
          <p:cNvSpPr txBox="1"/>
          <p:nvPr/>
        </p:nvSpPr>
        <p:spPr>
          <a:xfrm>
            <a:off x="10863781" y="1919399"/>
            <a:ext cx="904240" cy="502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b="1">
                <a:solidFill>
                  <a:schemeClr val="tx2"/>
                </a:solidFill>
                <a:latin typeface="Roboto Regular"/>
              </a:rPr>
              <a:t>-18%</a:t>
            </a:r>
            <a:endParaRPr lang="en-US" altLang="en-US" sz="2000" b="1">
              <a:solidFill>
                <a:schemeClr val="tx2"/>
              </a:solidFill>
              <a:latin typeface="Roboto Regular" panose="02000000000000000000" pitchFamily="2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AD894F2-07AE-7EDB-2681-A5285E99ED91}"/>
              </a:ext>
            </a:extLst>
          </p:cNvPr>
          <p:cNvSpPr/>
          <p:nvPr/>
        </p:nvSpPr>
        <p:spPr>
          <a:xfrm>
            <a:off x="4718209" y="1884759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B3255DB-9987-4399-907A-0E9D2CBCD719}"/>
              </a:ext>
            </a:extLst>
          </p:cNvPr>
          <p:cNvSpPr/>
          <p:nvPr/>
        </p:nvSpPr>
        <p:spPr>
          <a:xfrm>
            <a:off x="10355172" y="1893939"/>
            <a:ext cx="274320" cy="641793"/>
          </a:xfrm>
          <a:prstGeom prst="downArrow">
            <a:avLst/>
          </a:prstGeom>
          <a:solidFill>
            <a:srgbClr val="92D050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00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1" grpId="0"/>
      <p:bldP spid="22" grpId="0"/>
      <p:bldP spid="24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-44824" y="4183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18774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Solar PV 4</a:t>
            </a:r>
            <a:endParaRPr lang="en-US" sz="4800" b="1" i="1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6428E6-8087-E043-7FB0-EA529F87F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6843" y="1198880"/>
            <a:ext cx="4308704" cy="5577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626ECF-3688-E438-47E0-7498F7831450}"/>
              </a:ext>
            </a:extLst>
          </p:cNvPr>
          <p:cNvSpPr txBox="1"/>
          <p:nvPr/>
        </p:nvSpPr>
        <p:spPr>
          <a:xfrm>
            <a:off x="239152" y="1433744"/>
            <a:ext cx="65592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useo 300" panose="02000000000000000000" pitchFamily="50" charset="0"/>
                <a:ea typeface="Roboto" pitchFamily="2" charset="0"/>
              </a:rPr>
              <a:t>March 2023: Recruited project manager Rachel Kelly and received £14,900 REACH funding, to work on college sites: put on hold in September 2023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useo 300" panose="02000000000000000000" pitchFamily="50" charset="0"/>
                <a:ea typeface="Roboto" pitchFamily="2" charset="0"/>
              </a:rPr>
              <a:t>March 2024: £39,667 secured from CEF for feasibility into NHS Langdon 3.63 Hospital MW ground mount.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useo 300" panose="02000000000000000000" pitchFamily="50" charset="0"/>
                <a:ea typeface="Roboto" pitchFamily="2" charset="0"/>
              </a:rPr>
              <a:t>December 2024: Devon Partnership NHS Trust decided to proceed independently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useo 300" panose="02000000000000000000" pitchFamily="50" charset="0"/>
                <a:ea typeface="Roboto" pitchFamily="2" charset="0"/>
              </a:rPr>
              <a:t>January 2025: presented learnings at Community Energy conference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useo 300" panose="02000000000000000000" pitchFamily="50" charset="0"/>
                <a:ea typeface="Roboto" pitchFamily="2" charset="0"/>
              </a:rPr>
              <a:t>Share offering substantially complete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useo 300" panose="02000000000000000000" pitchFamily="50" charset="0"/>
                <a:ea typeface="Roboto" pitchFamily="2" charset="0"/>
              </a:rPr>
              <a:t>Working on a sophisticated tool to find new roofs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useo 300" panose="02000000000000000000" pitchFamily="50" charset="0"/>
                <a:ea typeface="Roboto" pitchFamily="2" charset="0"/>
              </a:rPr>
              <a:t>Two possible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Museo 300" panose="02000000000000000000" pitchFamily="50" charset="0"/>
              <a:ea typeface="Roboto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Museo 300" panose="02000000000000000000" pitchFamily="50" charset="0"/>
              <a:ea typeface="Robot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6A4D5E-B458-5CAB-0D61-3C7E96BB9447}"/>
              </a:ext>
            </a:extLst>
          </p:cNvPr>
          <p:cNvSpPr txBox="1"/>
          <p:nvPr/>
        </p:nvSpPr>
        <p:spPr>
          <a:xfrm>
            <a:off x="8173156" y="3172178"/>
            <a:ext cx="170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A934AB08-9956-B35A-9F9A-E1B8DF480F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9767B-3A59-C9EA-6F69-AAE9D94E0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598" y="1328420"/>
            <a:ext cx="3783193" cy="53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29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19974"/>
            <a:ext cx="9859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Policy Update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B82D2-AE09-76E2-CF60-18C7A6473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80761"/>
            <a:ext cx="5181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B9444"/>
                </a:solidFill>
                <a:ea typeface="+mn-lt"/>
                <a:cs typeface="+mn-lt"/>
              </a:rPr>
              <a:t>GB Energy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</a:rPr>
              <a:t>Clean Power 2030 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0B9444"/>
                </a:solidFill>
                <a:ea typeface="+mn-lt"/>
                <a:cs typeface="+mn-lt"/>
              </a:rPr>
              <a:t>Net Zero (95%) Generation by 2030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0B9444"/>
                </a:solidFill>
                <a:ea typeface="+mn-lt"/>
                <a:cs typeface="+mn-lt"/>
              </a:rPr>
              <a:t>+29GWSolar by 2030 (+25GW by 2035)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0B9444"/>
                </a:solidFill>
                <a:ea typeface="+mn-lt"/>
                <a:cs typeface="+mn-lt"/>
              </a:rPr>
              <a:t>Up to 8GW community owned Solar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0B9444"/>
                </a:solidFill>
                <a:ea typeface="+mn-lt"/>
                <a:cs typeface="+mn-lt"/>
              </a:rPr>
              <a:t>+27-29GW Onshore Wind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</a:rPr>
              <a:t>Local Power Plan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0B9444"/>
                </a:solidFill>
                <a:ea typeface="+mn-lt"/>
                <a:cs typeface="+mn-lt"/>
              </a:rPr>
              <a:t>£100m for NHS sites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0B9444"/>
                </a:solidFill>
                <a:ea typeface="+mn-lt"/>
                <a:cs typeface="+mn-lt"/>
              </a:rPr>
              <a:t>£80m for schools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0B9444"/>
                </a:solidFill>
                <a:ea typeface="+mn-lt"/>
                <a:cs typeface="+mn-lt"/>
              </a:rPr>
              <a:t>£5m for GB Energy community fund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  <a:hlinkClick r:id="rId3"/>
              </a:rPr>
              <a:t>UK Solar Roadmap 2025</a:t>
            </a:r>
            <a:endParaRPr lang="en-US" sz="2200" dirty="0">
              <a:solidFill>
                <a:srgbClr val="0B9444"/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rgbClr val="0B9444"/>
                </a:solidFill>
                <a:ea typeface="+mn-lt"/>
                <a:cs typeface="+mn-lt"/>
                <a:hlinkClick r:id="rId4"/>
              </a:rPr>
              <a:t>Onshore Wind Taskforce Strategy</a:t>
            </a:r>
            <a:endParaRPr lang="en-US" sz="2200" dirty="0">
              <a:solidFill>
                <a:srgbClr val="0B9444"/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0B9444"/>
              </a:solidFill>
              <a:ea typeface="+mn-lt"/>
              <a:cs typeface="+mn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15EA8C-9174-41C0-CB06-6804738A8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86874"/>
            <a:ext cx="5181600" cy="5001226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500" b="1" dirty="0">
                <a:solidFill>
                  <a:srgbClr val="0B9444"/>
                </a:solidFill>
                <a:ea typeface="+mn-lt"/>
                <a:cs typeface="+mn-lt"/>
              </a:rPr>
              <a:t>Regional Energy Strategic Planner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500" dirty="0">
                <a:solidFill>
                  <a:srgbClr val="0B9444"/>
                </a:solidFill>
                <a:ea typeface="+mn-lt"/>
                <a:cs typeface="+mn-lt"/>
              </a:rPr>
              <a:t>Work with key local stakeholders to deliver regional plans that align with local need and national energy strategy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5500" b="1" dirty="0">
              <a:solidFill>
                <a:srgbClr val="0B9444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500" b="1" dirty="0">
                <a:solidFill>
                  <a:srgbClr val="0B9444"/>
                </a:solidFill>
                <a:ea typeface="+mn-lt"/>
                <a:cs typeface="+mn-lt"/>
              </a:rPr>
              <a:t>Grid and Local Supply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500" dirty="0">
                <a:solidFill>
                  <a:srgbClr val="0B9444"/>
                </a:solidFill>
                <a:ea typeface="+mn-lt"/>
                <a:cs typeface="+mn-lt"/>
              </a:rPr>
              <a:t>Revision of connections queue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500" dirty="0">
                <a:solidFill>
                  <a:srgbClr val="0B9444"/>
                </a:solidFill>
                <a:ea typeface="+mn-lt"/>
                <a:cs typeface="+mn-lt"/>
              </a:rPr>
              <a:t>Transmission Impact Assessment threshold </a:t>
            </a:r>
            <a:r>
              <a:rPr lang="en-US" sz="5500" b="1" dirty="0">
                <a:solidFill>
                  <a:srgbClr val="FF0000"/>
                </a:solidFill>
                <a:ea typeface="+mn-lt"/>
                <a:cs typeface="+mn-lt"/>
              </a:rPr>
              <a:t>increased from 1MW to 5MW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500" dirty="0">
                <a:solidFill>
                  <a:srgbClr val="0B9444"/>
                </a:solidFill>
                <a:ea typeface="+mn-lt"/>
                <a:cs typeface="+mn-lt"/>
              </a:rPr>
              <a:t>Balancing and Settlements code modification P441 and P442 -&gt; reduced costs of supply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5500" b="1" dirty="0">
              <a:solidFill>
                <a:srgbClr val="0B9444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500" b="1" dirty="0">
                <a:solidFill>
                  <a:srgbClr val="0B9444"/>
                </a:solidFill>
                <a:ea typeface="+mn-lt"/>
                <a:cs typeface="+mn-lt"/>
              </a:rPr>
              <a:t>Planning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500" dirty="0">
                <a:solidFill>
                  <a:srgbClr val="0B9444"/>
                </a:solidFill>
                <a:ea typeface="+mn-lt"/>
                <a:cs typeface="+mn-lt"/>
              </a:rPr>
              <a:t>Updated National Planning Policy Framework (NPPF) December 2024</a:t>
            </a:r>
            <a:r>
              <a:rPr lang="en-US" sz="3400" dirty="0">
                <a:solidFill>
                  <a:srgbClr val="0B9444"/>
                </a:solidFill>
                <a:ea typeface="+mn-lt"/>
                <a:cs typeface="+mn-lt"/>
              </a:rPr>
              <a:t>	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500" dirty="0">
                <a:solidFill>
                  <a:srgbClr val="0B9444"/>
                </a:solidFill>
                <a:ea typeface="+mn-lt"/>
                <a:cs typeface="+mn-lt"/>
              </a:rPr>
              <a:t>Requirement to consider climate change in planning decisions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9343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Community Fund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phic 1" descr="Pound with solid fill">
            <a:extLst>
              <a:ext uri="{FF2B5EF4-FFF2-40B4-BE49-F238E27FC236}">
                <a16:creationId xmlns:a16="http://schemas.microsoft.com/office/drawing/2014/main" id="{46162E84-7F0B-0FF4-D10A-4E90C4FA84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23917" y="1149752"/>
            <a:ext cx="1800000" cy="1800000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B7E95EEF-8E0D-7DF0-439D-B49B9BC51CA1}"/>
              </a:ext>
            </a:extLst>
          </p:cNvPr>
          <p:cNvSpPr txBox="1"/>
          <p:nvPr/>
        </p:nvSpPr>
        <p:spPr>
          <a:xfrm>
            <a:off x="714760" y="3022544"/>
            <a:ext cx="5018314" cy="203132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2017/2018 </a:t>
            </a:r>
            <a:r>
              <a:rPr lang="en-GB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- £4,200 given</a:t>
            </a:r>
            <a:endParaRPr lang="en-GB" b="1" dirty="0">
              <a:solidFill>
                <a:srgbClr val="0B9444"/>
              </a:solidFill>
              <a:latin typeface="Roboto Regular" pitchFamily="2" charset="0"/>
              <a:ea typeface="Roboto Regular" pitchFamily="2" charset="0"/>
              <a:cs typeface="+mn-lt"/>
            </a:endParaRPr>
          </a:p>
          <a:p>
            <a:r>
              <a:rPr lang="en-GB" b="1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2018/2019 </a:t>
            </a:r>
            <a:r>
              <a:rPr lang="en-GB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- £4,100 given</a:t>
            </a:r>
            <a:endParaRPr lang="en-GB" b="1" dirty="0">
              <a:solidFill>
                <a:srgbClr val="0B9444"/>
              </a:solidFill>
              <a:latin typeface="Roboto Regular" pitchFamily="2" charset="0"/>
              <a:ea typeface="Roboto Regular" pitchFamily="2" charset="0"/>
              <a:cs typeface="+mn-lt"/>
            </a:endParaRPr>
          </a:p>
          <a:p>
            <a:r>
              <a:rPr lang="en-GB" b="1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2019/2020 </a:t>
            </a:r>
            <a:r>
              <a:rPr lang="en-GB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- £6,235 given</a:t>
            </a:r>
            <a:endParaRPr lang="en-GB" b="1" dirty="0">
              <a:solidFill>
                <a:srgbClr val="0B9444"/>
              </a:solidFill>
              <a:latin typeface="Roboto Regular" pitchFamily="2" charset="0"/>
              <a:ea typeface="Roboto Regular" pitchFamily="2" charset="0"/>
              <a:cs typeface="+mn-lt"/>
            </a:endParaRPr>
          </a:p>
          <a:p>
            <a:r>
              <a:rPr lang="en-GB" b="1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2020/2021</a:t>
            </a:r>
            <a:r>
              <a:rPr lang="en-GB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 </a:t>
            </a:r>
            <a:r>
              <a:rPr lang="en-GB" dirty="0">
                <a:solidFill>
                  <a:srgbClr val="0B9444"/>
                </a:solidFill>
                <a:ea typeface="+mn-lt"/>
                <a:cs typeface="+mn-lt"/>
              </a:rPr>
              <a:t>- </a:t>
            </a:r>
            <a:r>
              <a:rPr lang="en-GB" dirty="0">
                <a:solidFill>
                  <a:srgbClr val="0B9444"/>
                </a:solidFill>
                <a:latin typeface="Roboto Regular" pitchFamily="2" charset="0"/>
                <a:ea typeface="Roboto Regular" pitchFamily="2" charset="0"/>
                <a:cs typeface="+mn-lt"/>
              </a:rPr>
              <a:t>£6,990 given</a:t>
            </a:r>
            <a:endParaRPr lang="en-GB" b="1" dirty="0">
              <a:solidFill>
                <a:srgbClr val="0B9444"/>
              </a:solidFill>
              <a:latin typeface="Roboto Regular"/>
              <a:ea typeface="Calibri"/>
              <a:cs typeface="Arial"/>
            </a:endParaRPr>
          </a:p>
          <a:p>
            <a:r>
              <a:rPr lang="en-GB" b="1" dirty="0">
                <a:solidFill>
                  <a:srgbClr val="0B9444"/>
                </a:solidFill>
                <a:latin typeface="Roboto Regular"/>
                <a:cs typeface="Arial"/>
              </a:rPr>
              <a:t>2021/2022</a:t>
            </a:r>
            <a:r>
              <a:rPr lang="en-GB" dirty="0">
                <a:solidFill>
                  <a:srgbClr val="0B9444"/>
                </a:solidFill>
                <a:latin typeface="Roboto Regular"/>
                <a:cs typeface="Arial"/>
              </a:rPr>
              <a:t> - £5,307 given</a:t>
            </a:r>
            <a:endParaRPr lang="en-GB" b="1" dirty="0">
              <a:solidFill>
                <a:srgbClr val="0B9444"/>
              </a:solidFill>
              <a:latin typeface="Roboto Regular"/>
              <a:cs typeface="Arial"/>
            </a:endParaRPr>
          </a:p>
          <a:p>
            <a:r>
              <a:rPr lang="en-GB" b="1" dirty="0">
                <a:solidFill>
                  <a:srgbClr val="0B9444"/>
                </a:solidFill>
                <a:latin typeface="Roboto Regular"/>
                <a:cs typeface="Arial"/>
              </a:rPr>
              <a:t>2023/2024</a:t>
            </a:r>
            <a:r>
              <a:rPr lang="en-GB" dirty="0">
                <a:solidFill>
                  <a:srgbClr val="0B9444"/>
                </a:solidFill>
                <a:latin typeface="Roboto Regular"/>
                <a:cs typeface="Arial"/>
              </a:rPr>
              <a:t> - £9,549 given</a:t>
            </a:r>
          </a:p>
          <a:p>
            <a:r>
              <a:rPr lang="en-GB" b="1" dirty="0">
                <a:solidFill>
                  <a:srgbClr val="0B9444"/>
                </a:solidFill>
                <a:latin typeface="Roboto Regular"/>
                <a:cs typeface="Arial"/>
              </a:rPr>
              <a:t>2024/2025</a:t>
            </a:r>
            <a:r>
              <a:rPr lang="en-GB" dirty="0">
                <a:solidFill>
                  <a:srgbClr val="0B9444"/>
                </a:solidFill>
                <a:latin typeface="Roboto Regular"/>
                <a:cs typeface="Arial"/>
              </a:rPr>
              <a:t> - £5,495 given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99293-FF95-DFF6-44A4-D14729AB7BCA}"/>
              </a:ext>
            </a:extLst>
          </p:cNvPr>
          <p:cNvSpPr txBox="1"/>
          <p:nvPr/>
        </p:nvSpPr>
        <p:spPr>
          <a:xfrm>
            <a:off x="5891212" y="2209800"/>
            <a:ext cx="5019675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/>
              <a:t>Summary of Funding Achievements</a:t>
            </a:r>
          </a:p>
          <a:p>
            <a:endParaRPr lang="en-US" sz="2000" b="1" dirty="0"/>
          </a:p>
          <a:p>
            <a:r>
              <a:rPr lang="en-US" sz="2000" dirty="0"/>
              <a:t>Since the Community Fund's inception in 2017, ECOE has distributed a total of </a:t>
            </a:r>
            <a:r>
              <a:rPr lang="en-US" sz="2000" b="1" dirty="0"/>
              <a:t>£41,876</a:t>
            </a:r>
            <a:r>
              <a:rPr lang="en-US" sz="2000" dirty="0"/>
              <a:t> in grants to </a:t>
            </a:r>
            <a:r>
              <a:rPr lang="en-US" sz="2000" b="1" dirty="0"/>
              <a:t>42 local </a:t>
            </a:r>
            <a:r>
              <a:rPr lang="en-US" sz="2000" b="1" dirty="0" err="1"/>
              <a:t>organisations</a:t>
            </a:r>
            <a:r>
              <a:rPr lang="en-US" sz="2000" dirty="0"/>
              <a:t>. We expect ECOE’s community fund to make </a:t>
            </a:r>
            <a:r>
              <a:rPr lang="en-US" sz="2000" b="1" dirty="0"/>
              <a:t>over £170,000 available </a:t>
            </a:r>
            <a:r>
              <a:rPr lang="en-US" sz="2000" dirty="0"/>
              <a:t>over the 20-year lifespan of our solar panels.</a:t>
            </a:r>
          </a:p>
          <a:p>
            <a:endParaRPr lang="en-US" sz="2000" dirty="0"/>
          </a:p>
          <a:p>
            <a:r>
              <a:rPr lang="en-US" sz="2000" dirty="0"/>
              <a:t>These funds have been used to support a wide range of projects, from improving energy efficiency in community buildings to running educational workshops on renewable energy. </a:t>
            </a:r>
          </a:p>
        </p:txBody>
      </p:sp>
    </p:spTree>
    <p:extLst>
      <p:ext uri="{BB962C8B-B14F-4D97-AF65-F5344CB8AC3E}">
        <p14:creationId xmlns:p14="http://schemas.microsoft.com/office/powerpoint/2010/main" val="2933386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Community Fund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A2D43BE-9427-57EF-04BF-7D13C01ED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662371"/>
              </p:ext>
            </p:extLst>
          </p:nvPr>
        </p:nvGraphicFramePr>
        <p:xfrm>
          <a:off x="259556" y="1325475"/>
          <a:ext cx="6447891" cy="5363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493">
                  <a:extLst>
                    <a:ext uri="{9D8B030D-6E8A-4147-A177-3AD203B41FA5}">
                      <a16:colId xmlns:a16="http://schemas.microsoft.com/office/drawing/2014/main" val="65659617"/>
                    </a:ext>
                  </a:extLst>
                </a:gridCol>
                <a:gridCol w="4125729">
                  <a:extLst>
                    <a:ext uri="{9D8B030D-6E8A-4147-A177-3AD203B41FA5}">
                      <a16:colId xmlns:a16="http://schemas.microsoft.com/office/drawing/2014/main" val="417482695"/>
                    </a:ext>
                  </a:extLst>
                </a:gridCol>
                <a:gridCol w="867669">
                  <a:extLst>
                    <a:ext uri="{9D8B030D-6E8A-4147-A177-3AD203B41FA5}">
                      <a16:colId xmlns:a16="http://schemas.microsoft.com/office/drawing/2014/main" val="543838250"/>
                    </a:ext>
                  </a:extLst>
                </a:gridCol>
              </a:tblGrid>
              <a:tr h="722980">
                <a:tc>
                  <a:txBody>
                    <a:bodyPr/>
                    <a:lstStyle/>
                    <a:p>
                      <a:pPr fontAlgn="base"/>
                      <a:r>
                        <a:rPr lang="en-GB" sz="1800" dirty="0">
                          <a:effectLst/>
                        </a:rPr>
                        <a:t> Organisation​</a:t>
                      </a:r>
                      <a:endParaRPr lang="en-GB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b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800" dirty="0">
                          <a:effectLst/>
                        </a:rPr>
                        <a:t>Purpose of grant​</a:t>
                      </a:r>
                      <a:endParaRPr lang="en-GB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b">
                    <a:solidFill>
                      <a:srgbClr val="0B9444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800" dirty="0">
                          <a:effectLst/>
                        </a:rPr>
                        <a:t>Grant​</a:t>
                      </a:r>
                      <a:endParaRPr lang="en-GB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b">
                    <a:solidFill>
                      <a:srgbClr val="0B9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445036"/>
                  </a:ext>
                </a:extLst>
              </a:tr>
              <a:tr h="1051608">
                <a:tc>
                  <a:txBody>
                    <a:bodyPr/>
                    <a:lstStyle/>
                    <a:p>
                      <a:pPr marL="0" lvl="0" algn="l" rtl="0">
                        <a:buNone/>
                      </a:pPr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Community Use Building Honiton</a:t>
                      </a: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b="0" i="0" u="none" strike="noStrike" kern="1200" noProof="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Building work to enable it to install solar panels and battery storage, upgrade double glazing, and replace its gas boiler</a:t>
                      </a:r>
                      <a:endParaRPr lang="en-US" sz="14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>
                        <a:buNone/>
                      </a:pPr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£1,675</a:t>
                      </a: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47555"/>
                  </a:ext>
                </a:extLst>
              </a:tr>
              <a:tr h="1035177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St Sidwell’s Community Centre</a:t>
                      </a:r>
                    </a:p>
                    <a:p>
                      <a:pPr marL="0" lvl="0" algn="l">
                        <a:buNone/>
                      </a:pPr>
                      <a:endParaRPr lang="en-GB" sz="1600" kern="1200" dirty="0">
                        <a:solidFill>
                          <a:srgbClr val="0B9444"/>
                        </a:solidFill>
                        <a:effectLst/>
                        <a:latin typeface="Roboto Regular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kern="1200" noProof="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To help install an air-to-air source heat pump in this space. This will allow more people to attend cookery classes in the space, generating minimal emissions in the process.</a:t>
                      </a:r>
                      <a:endParaRPr lang="en-GB" sz="1200" kern="1200" dirty="0">
                        <a:solidFill>
                          <a:srgbClr val="0B9444"/>
                        </a:solidFill>
                        <a:effectLst/>
                        <a:latin typeface="Roboto Regular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>
                        <a:buNone/>
                      </a:pPr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£1,000</a:t>
                      </a: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06232"/>
                  </a:ext>
                </a:extLst>
              </a:tr>
              <a:tr h="1363799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The Oak Room, Tiverton</a:t>
                      </a:r>
                      <a:endParaRPr lang="en-US" sz="1600" kern="1200" dirty="0">
                        <a:solidFill>
                          <a:srgbClr val="0B9444"/>
                        </a:solidFill>
                        <a:effectLst/>
                        <a:latin typeface="Roboto Regular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b="0" i="0" u="none" strike="noStrike" kern="1200" noProof="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To install radiant panels to run on Octopus renewable electricity supply to heat its spaces and allow people to meet</a:t>
                      </a:r>
                      <a:endParaRPr lang="en-US" sz="14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£1,800​</a:t>
                      </a: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163876"/>
                  </a:ext>
                </a:extLst>
              </a:tr>
              <a:tr h="1051608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People’s Parkfield CIC</a:t>
                      </a: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kern="1200" noProof="0" dirty="0">
                          <a:solidFill>
                            <a:srgbClr val="0B9444"/>
                          </a:solidFill>
                          <a:effectLst/>
                          <a:latin typeface="Roboto Regular"/>
                        </a:rPr>
                        <a:t>To purchase five electric tankless water heaters, one each for the Parkfield House kitchen and its toilets, supplying hot water to taps. This enables it to disconnect an expensive and carbon-intensive gas fired water heater currently.</a:t>
                      </a:r>
                      <a:endParaRPr lang="en-GB" sz="1200" kern="1200" dirty="0">
                        <a:solidFill>
                          <a:srgbClr val="0B9444"/>
                        </a:solidFill>
                        <a:effectLst/>
                        <a:latin typeface="Roboto Regular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600" kern="1200" dirty="0">
                          <a:solidFill>
                            <a:srgbClr val="0B9444"/>
                          </a:solidFill>
                          <a:effectLst/>
                          <a:latin typeface="Roboto Regular"/>
                          <a:ea typeface="+mn-ea"/>
                          <a:cs typeface="+mn-cs"/>
                        </a:rPr>
                        <a:t>£1020</a:t>
                      </a:r>
                    </a:p>
                  </a:txBody>
                  <a:tcPr>
                    <a:solidFill>
                      <a:srgbClr val="95C21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5007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90E2164-EF48-6101-23A1-6C1A8AFC02E7}"/>
              </a:ext>
            </a:extLst>
          </p:cNvPr>
          <p:cNvSpPr txBox="1"/>
          <p:nvPr/>
        </p:nvSpPr>
        <p:spPr>
          <a:xfrm>
            <a:off x="7929722" y="1521489"/>
            <a:ext cx="323611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dirty="0">
                <a:solidFill>
                  <a:srgbClr val="0B9444"/>
                </a:solidFill>
                <a:latin typeface="Roboto Regular"/>
              </a:rPr>
              <a:t>2024/2025</a:t>
            </a:r>
            <a:endParaRPr lang="en-GB" sz="3200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en-GB" sz="2800" dirty="0">
                <a:solidFill>
                  <a:srgbClr val="0B9444"/>
                </a:solidFill>
                <a:latin typeface="Roboto Regular"/>
              </a:rPr>
              <a:t> - £5,495 given</a:t>
            </a:r>
            <a:endParaRPr lang="en-GB" sz="2800" dirty="0">
              <a:ea typeface="Calibri"/>
              <a:cs typeface="Calibri"/>
            </a:endParaRPr>
          </a:p>
        </p:txBody>
      </p:sp>
      <p:pic>
        <p:nvPicPr>
          <p:cNvPr id="9" name="Picture 8" descr="A spiral staircase in a room&#10;&#10;AI-generated content may be incorrect.">
            <a:extLst>
              <a:ext uri="{FF2B5EF4-FFF2-40B4-BE49-F238E27FC236}">
                <a16:creationId xmlns:a16="http://schemas.microsoft.com/office/drawing/2014/main" id="{34C8729A-2952-997B-B721-42C6578CC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97" y="2790333"/>
            <a:ext cx="4024743" cy="368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12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Charity Transition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245E8FB-8C1D-1457-E76F-F4956B1F5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0580" y="1331088"/>
            <a:ext cx="5181600" cy="531277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Continued delivery of fuel poverty and retrofit energy advice to satisfaction of partners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Intent was to transfer to Climate Action Hub and property on Queen St.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ECOE stepped back from arrangement due to issues with charity status and property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Established Sustainable Community Solutions and confirmed charity status July 2025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Remaining contracts novated to SCS at end March 2025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From April 2025 contractors delivered energy advice from SCS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600" dirty="0">
              <a:solidFill>
                <a:srgbClr val="0B9444"/>
              </a:solidFill>
              <a:ea typeface="+mn-lt"/>
              <a:cs typeface="+mn-lt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1C763685-B75D-E5CB-E55A-1D0CE78F5EAD}"/>
              </a:ext>
            </a:extLst>
          </p:cNvPr>
          <p:cNvSpPr txBox="1">
            <a:spLocks/>
          </p:cNvSpPr>
          <p:nvPr/>
        </p:nvSpPr>
        <p:spPr>
          <a:xfrm>
            <a:off x="7548880" y="1331088"/>
            <a:ext cx="4412540" cy="54456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637E86C-D149-4A5B-1C4B-BF7E8AD9767A}"/>
              </a:ext>
            </a:extLst>
          </p:cNvPr>
          <p:cNvSpPr txBox="1">
            <a:spLocks/>
          </p:cNvSpPr>
          <p:nvPr/>
        </p:nvSpPr>
        <p:spPr>
          <a:xfrm>
            <a:off x="5672760" y="3411161"/>
            <a:ext cx="5181600" cy="336556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Directors approved £300,000 transfer in March 2025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No further transfers since then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Independent Financial Assessment commissioned in July 2025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Final transfer amount dependent on assessment and ECOE’s continuing viability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B9444"/>
                </a:solidFill>
                <a:ea typeface="+mn-lt"/>
                <a:cs typeface="+mn-lt"/>
              </a:rPr>
              <a:t>Provision for £480k (£300k +£180k) in Accounts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000" dirty="0">
              <a:solidFill>
                <a:srgbClr val="0B9444"/>
              </a:solidFill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4F34C-81F8-B217-4250-E7CABFA334E2}"/>
              </a:ext>
            </a:extLst>
          </p:cNvPr>
          <p:cNvSpPr txBox="1"/>
          <p:nvPr/>
        </p:nvSpPr>
        <p:spPr>
          <a:xfrm>
            <a:off x="6048490" y="1366897"/>
            <a:ext cx="5912930" cy="1754326"/>
          </a:xfrm>
          <a:prstGeom prst="rect">
            <a:avLst/>
          </a:prstGeom>
          <a:solidFill>
            <a:srgbClr val="0B9444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ECOE retains renewable energy assets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and will continue to: 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Generate income from solar panel installations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Pay interest to members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Donate to our community fund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972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10646-6A8D-7EC6-1A08-8534AA34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E1D8BF-20A4-501C-7FAA-73B1070F731E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9C7DD-8F79-58E0-12D6-D24BC838C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D3921A-3379-D14B-18E4-921CADB164D3}"/>
              </a:ext>
            </a:extLst>
          </p:cNvPr>
          <p:cNvSpPr txBox="1"/>
          <p:nvPr/>
        </p:nvSpPr>
        <p:spPr>
          <a:xfrm>
            <a:off x="140335" y="81280"/>
            <a:ext cx="9859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Finances for FY25</a:t>
            </a:r>
            <a:endParaRPr lang="en-US" sz="32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2676EF-BBDD-675D-176C-5BF25C9D4B6A}"/>
              </a:ext>
            </a:extLst>
          </p:cNvPr>
          <p:cNvSpPr txBox="1"/>
          <p:nvPr/>
        </p:nvSpPr>
        <p:spPr>
          <a:xfrm>
            <a:off x="7105650" y="16509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211931-847D-1688-7DE6-539FD9C94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84" y="3680626"/>
            <a:ext cx="11298227" cy="30103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4B84B8-AA97-6095-A5F6-A0A921F396B8}"/>
              </a:ext>
            </a:extLst>
          </p:cNvPr>
          <p:cNvSpPr txBox="1"/>
          <p:nvPr/>
        </p:nvSpPr>
        <p:spPr>
          <a:xfrm>
            <a:off x="342558" y="3495960"/>
            <a:ext cx="27535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/>
              <a:t>Cash balance</a:t>
            </a:r>
            <a:endParaRPr lang="en-GB" b="1" dirty="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86040B-3C56-4E2D-E0D7-67F6783798D6}"/>
              </a:ext>
            </a:extLst>
          </p:cNvPr>
          <p:cNvSpPr txBox="1"/>
          <p:nvPr/>
        </p:nvSpPr>
        <p:spPr>
          <a:xfrm>
            <a:off x="342558" y="1276223"/>
            <a:ext cx="2753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Turnover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FY24: £997,707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FY25: £1,003,568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2B082E-CE13-C821-C627-D8DACF64F7C6}"/>
              </a:ext>
            </a:extLst>
          </p:cNvPr>
          <p:cNvSpPr txBox="1"/>
          <p:nvPr/>
        </p:nvSpPr>
        <p:spPr>
          <a:xfrm>
            <a:off x="4803529" y="1198880"/>
            <a:ext cx="694158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Significant activities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Exceptional transfer to SCS: £300,000 with a provision for up to £180,000 more (discussion ongoing following completion of an Independent Financial Analysis)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600" dirty="0"/>
              <a:t>This is the funding and grants for providing the Health Homes and Retrofit programmes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Medium term loan repayments: £93,100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600" dirty="0"/>
              <a:t>This decreases our finance costs for FY26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Higher than expected share capital repayments in year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D13E93-7C33-B8DA-F53B-64AA9C237818}"/>
              </a:ext>
            </a:extLst>
          </p:cNvPr>
          <p:cNvSpPr txBox="1"/>
          <p:nvPr/>
        </p:nvSpPr>
        <p:spPr>
          <a:xfrm>
            <a:off x="342558" y="2076945"/>
            <a:ext cx="442287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Audit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Subject to member agreement, the company has historically chosen to forego formal account audits*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Proposal to invite informal audit for FY26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C68150-D9F6-48F4-52AA-E8B8CFFBF875}"/>
              </a:ext>
            </a:extLst>
          </p:cNvPr>
          <p:cNvSpPr txBox="1"/>
          <p:nvPr/>
        </p:nvSpPr>
        <p:spPr>
          <a:xfrm>
            <a:off x="-3" y="6581001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* The company is exempt from audit under section 84 of the Co-operative and Community Benefit Societies Act 2014 </a:t>
            </a:r>
          </a:p>
        </p:txBody>
      </p:sp>
    </p:spTree>
    <p:extLst>
      <p:ext uri="{BB962C8B-B14F-4D97-AF65-F5344CB8AC3E}">
        <p14:creationId xmlns:p14="http://schemas.microsoft.com/office/powerpoint/2010/main" val="22239617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Voting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D8F89B2-E9C0-589E-28BD-A9F2CE981449}"/>
              </a:ext>
            </a:extLst>
          </p:cNvPr>
          <p:cNvSpPr txBox="1"/>
          <p:nvPr/>
        </p:nvSpPr>
        <p:spPr>
          <a:xfrm>
            <a:off x="261562" y="1378846"/>
            <a:ext cx="8820838" cy="37240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/>
              </a:rPr>
              <a:t>Approve Directors’ recommendation to pay shareholder interest at 5%, year ending </a:t>
            </a:r>
            <a:r>
              <a:rPr lang="en-US" altLang="en-US" sz="2400" b="1" dirty="0">
                <a:solidFill>
                  <a:srgbClr val="FF0000"/>
                </a:solidFill>
                <a:latin typeface="Roboto Regular"/>
              </a:rPr>
              <a:t>31</a:t>
            </a:r>
            <a:r>
              <a:rPr lang="en-US" altLang="en-US" sz="2400" b="1" baseline="30000" dirty="0">
                <a:solidFill>
                  <a:srgbClr val="FF0000"/>
                </a:solidFill>
                <a:latin typeface="Roboto Regular"/>
              </a:rPr>
              <a:t>st</a:t>
            </a:r>
            <a:r>
              <a:rPr lang="en-US" altLang="en-US" sz="2400" b="1" dirty="0">
                <a:solidFill>
                  <a:srgbClr val="FF0000"/>
                </a:solidFill>
                <a:latin typeface="Roboto Regular"/>
              </a:rPr>
              <a:t> March 2025</a:t>
            </a:r>
            <a:endParaRPr lang="en-US" altLang="en-US" sz="2400" b="1" dirty="0">
              <a:solidFill>
                <a:srgbClr val="FF0000"/>
              </a:solidFill>
              <a:latin typeface="Roboto Regular" panose="02000000000000000000" pitchFamily="2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Approve the Accounts for year ending </a:t>
            </a:r>
            <a:r>
              <a:rPr lang="en-US" altLang="en-US" sz="2400" b="1" dirty="0">
                <a:solidFill>
                  <a:srgbClr val="FF0000"/>
                </a:solidFill>
                <a:latin typeface="Roboto Regular"/>
              </a:rPr>
              <a:t>31</a:t>
            </a:r>
            <a:r>
              <a:rPr lang="en-US" altLang="en-US" sz="2400" b="1" baseline="30000" dirty="0">
                <a:solidFill>
                  <a:srgbClr val="FF0000"/>
                </a:solidFill>
                <a:latin typeface="Roboto Regular"/>
              </a:rPr>
              <a:t>st</a:t>
            </a:r>
            <a:r>
              <a:rPr lang="en-US" altLang="en-US" sz="2400" b="1" dirty="0">
                <a:solidFill>
                  <a:srgbClr val="FF0000"/>
                </a:solidFill>
                <a:latin typeface="Roboto Regular"/>
              </a:rPr>
              <a:t> March 2025</a:t>
            </a:r>
            <a:endParaRPr lang="en-US" altLang="en-US" sz="2400" b="1" dirty="0">
              <a:solidFill>
                <a:srgbClr val="FF0000"/>
              </a:solidFill>
              <a:latin typeface="Roboto Regular" panose="02000000000000000000" pitchFamily="2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 panose="02000000000000000000" pitchFamily="2" charset="0"/>
              </a:rPr>
              <a:t>Agree for the Accounts not to be audited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/>
              </a:rPr>
              <a:t>Approve Directors’ recommendation to pay £5,000 from the solar PV surplus, plus such other amounts as are decided by the Directors into the Community Fund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B9444"/>
                </a:solidFill>
                <a:latin typeface="Roboto Regular"/>
              </a:rPr>
              <a:t>Approve new directors Mark Allen, Martin Shaw and Ananda Nidhi </a:t>
            </a:r>
          </a:p>
        </p:txBody>
      </p:sp>
    </p:spTree>
    <p:extLst>
      <p:ext uri="{BB962C8B-B14F-4D97-AF65-F5344CB8AC3E}">
        <p14:creationId xmlns:p14="http://schemas.microsoft.com/office/powerpoint/2010/main" val="47309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Appointments</a:t>
            </a:r>
            <a:endParaRPr lang="en-US" sz="5400" b="1" dirty="0">
              <a:solidFill>
                <a:srgbClr val="0B944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3EB727EC-D2F3-BAE9-5B80-6200B99DE54B}"/>
              </a:ext>
            </a:extLst>
          </p:cNvPr>
          <p:cNvSpPr txBox="1"/>
          <p:nvPr/>
        </p:nvSpPr>
        <p:spPr>
          <a:xfrm>
            <a:off x="197188" y="1034197"/>
            <a:ext cx="10968652" cy="9079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altLang="en-US" sz="2400" dirty="0">
                <a:solidFill>
                  <a:srgbClr val="0B9444"/>
                </a:solidFill>
                <a:latin typeface="Roboto Regular"/>
              </a:rPr>
              <a:t>New directors: Mark, Martin, Ananda 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endParaRPr lang="en-US" altLang="en-US" sz="2400" dirty="0">
              <a:solidFill>
                <a:srgbClr val="0B9444"/>
              </a:solidFill>
              <a:latin typeface="Roboto Regular" panose="02000000000000000000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18BDD48-4C12-4D96-EBC6-BD40C6E1B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014467"/>
              </p:ext>
            </p:extLst>
          </p:nvPr>
        </p:nvGraphicFramePr>
        <p:xfrm>
          <a:off x="2032000" y="1853797"/>
          <a:ext cx="8128000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76186746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85665139"/>
                    </a:ext>
                  </a:extLst>
                </a:gridCol>
              </a:tblGrid>
              <a:tr h="2215933">
                <a:tc>
                  <a:txBody>
                    <a:bodyPr/>
                    <a:lstStyle/>
                    <a:p>
                      <a:pPr algn="ctr"/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r>
                        <a:rPr lang="en-US" altLang="en-US" sz="1800" dirty="0">
                          <a:solidFill>
                            <a:srgbClr val="0B9444"/>
                          </a:solidFill>
                          <a:latin typeface="Roboto Regular"/>
                        </a:rPr>
                        <a:t>Mark Allen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r>
                        <a:rPr lang="en-US" altLang="en-US" sz="1800" dirty="0">
                          <a:solidFill>
                            <a:srgbClr val="0B9444"/>
                          </a:solidFill>
                          <a:latin typeface="Roboto Regular"/>
                        </a:rPr>
                        <a:t>Martin Shaw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790994"/>
                  </a:ext>
                </a:extLst>
              </a:tr>
              <a:tr h="1848844">
                <a:tc>
                  <a:txBody>
                    <a:bodyPr/>
                    <a:lstStyle/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pPr algn="ctr"/>
                      <a:r>
                        <a:rPr lang="en-US" altLang="en-US" sz="1800" dirty="0">
                          <a:solidFill>
                            <a:srgbClr val="0B9444"/>
                          </a:solidFill>
                          <a:latin typeface="Roboto Regular"/>
                        </a:rPr>
                        <a:t>Ananda Nidhi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  <a:p>
                      <a:endParaRPr lang="en-US" altLang="en-US" sz="1800" dirty="0">
                        <a:solidFill>
                          <a:srgbClr val="0B9444"/>
                        </a:solidFill>
                        <a:latin typeface="Roboto Regular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576266"/>
                  </a:ext>
                </a:extLst>
              </a:tr>
            </a:tbl>
          </a:graphicData>
        </a:graphic>
      </p:graphicFrame>
      <p:pic>
        <p:nvPicPr>
          <p:cNvPr id="6" name="Picture 5" descr="A person in a white shirt&#10;&#10;AI-generated content may be incorrect.">
            <a:extLst>
              <a:ext uri="{FF2B5EF4-FFF2-40B4-BE49-F238E27FC236}">
                <a16:creationId xmlns:a16="http://schemas.microsoft.com/office/drawing/2014/main" id="{AD67625C-6AD0-EEB7-E548-3C12AEDD0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181" y="1942138"/>
            <a:ext cx="1763433" cy="1763433"/>
          </a:xfrm>
          <a:prstGeom prst="rect">
            <a:avLst/>
          </a:prstGeom>
        </p:spPr>
      </p:pic>
      <p:pic>
        <p:nvPicPr>
          <p:cNvPr id="12" name="Picture 11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252E2809-036E-C638-D382-0425EC208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88" y="1942137"/>
            <a:ext cx="1763433" cy="1763433"/>
          </a:xfrm>
          <a:prstGeom prst="rect">
            <a:avLst/>
          </a:prstGeom>
        </p:spPr>
      </p:pic>
      <p:pic>
        <p:nvPicPr>
          <p:cNvPr id="5" name="Picture 4" descr="A person in a purple sweater&#10;&#10;AI-generated content may be incorrect.">
            <a:extLst>
              <a:ext uri="{FF2B5EF4-FFF2-40B4-BE49-F238E27FC236}">
                <a16:creationId xmlns:a16="http://schemas.microsoft.com/office/drawing/2014/main" id="{582F42E5-55C5-172F-1105-955D3DE8D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658" y="4206738"/>
            <a:ext cx="1765956" cy="176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2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274F5-97A9-68F4-FD64-31F9BDC6A968}"/>
              </a:ext>
            </a:extLst>
          </p:cNvPr>
          <p:cNvSpPr/>
          <p:nvPr/>
        </p:nvSpPr>
        <p:spPr>
          <a:xfrm>
            <a:off x="0" y="-40640"/>
            <a:ext cx="12192000" cy="1117600"/>
          </a:xfrm>
          <a:prstGeom prst="rect">
            <a:avLst/>
          </a:prstGeom>
          <a:solidFill>
            <a:srgbClr val="95C21F"/>
          </a:solidFill>
          <a:ln>
            <a:solidFill>
              <a:srgbClr val="95C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A9D08-4B74-1197-0493-C6A2968D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80" y="-40640"/>
            <a:ext cx="2052320" cy="1103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984E40-0EEE-8F1A-1FE4-339FEEEAF292}"/>
              </a:ext>
            </a:extLst>
          </p:cNvPr>
          <p:cNvSpPr txBox="1"/>
          <p:nvPr/>
        </p:nvSpPr>
        <p:spPr>
          <a:xfrm>
            <a:off x="140335" y="81280"/>
            <a:ext cx="9859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AOB</a:t>
            </a:r>
          </a:p>
        </p:txBody>
      </p:sp>
    </p:spTree>
    <p:extLst>
      <p:ext uri="{BB962C8B-B14F-4D97-AF65-F5344CB8AC3E}">
        <p14:creationId xmlns:p14="http://schemas.microsoft.com/office/powerpoint/2010/main" val="196568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4434</TotalTime>
  <Words>1173</Words>
  <Application>Microsoft Office PowerPoint</Application>
  <PresentationFormat>Widescreen</PresentationFormat>
  <Paragraphs>201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Arial,Sans-Serif</vt:lpstr>
      <vt:lpstr>Calibri</vt:lpstr>
      <vt:lpstr>Calibri Light</vt:lpstr>
      <vt:lpstr>Museo 300</vt:lpstr>
      <vt:lpstr>Roboto</vt:lpstr>
      <vt:lpstr>Roboto Regular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Prina Sumaria</dc:creator>
  <cp:lastModifiedBy>Sheila Bacon</cp:lastModifiedBy>
  <cp:revision>1012</cp:revision>
  <dcterms:created xsi:type="dcterms:W3CDTF">2022-06-24T09:54:11Z</dcterms:created>
  <dcterms:modified xsi:type="dcterms:W3CDTF">2025-09-18T08:26:36Z</dcterms:modified>
</cp:coreProperties>
</file>